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1" r:id="rId8"/>
    <p:sldId id="262" r:id="rId9"/>
    <p:sldId id="274" r:id="rId10"/>
    <p:sldId id="275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6" r:id="rId21"/>
    <p:sldId id="264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DE30D7-0477-473D-B061-A25170B713A0}">
          <p14:sldIdLst>
            <p14:sldId id="256"/>
          </p14:sldIdLst>
        </p14:section>
        <p14:section name="Untitled Section" id="{C2061B58-B65F-452B-BF88-D1A7877F9F89}">
          <p14:sldIdLst>
            <p14:sldId id="257"/>
            <p14:sldId id="258"/>
            <p14:sldId id="259"/>
            <p14:sldId id="260"/>
            <p14:sldId id="277"/>
            <p14:sldId id="261"/>
            <p14:sldId id="262"/>
            <p14:sldId id="274"/>
            <p14:sldId id="275"/>
            <p14:sldId id="263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6"/>
            <p14:sldId id="26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AB383-C5B5-4554-AC3E-8BBC4E500DB0}" v="336" dt="2017-11-08T10:40:40.0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08T01:57:27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32,'0'0'0,"0"23"0,0-23-32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08T02:13:02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6758,'0'0'7175,"24"0"-5157,-24 0-577,0 47-1088,0-24 223,0 24 609,0 23 1,0 0-33,0 46-224,0 1-33,-24 23 129,1-1-352,23 24-64,-23 24-1,23 23 33,0 23-129,-24 0-191,24 23-161,-23-23 0,23 0-160,0 0 96,0 0-32,0 0-32,23 0 160,-23 24-160,24-24 32,-24 23 64,23-23-128,0 23 0,1 1-32,-1-24-32,0 23 64,-23-23-64,24 23 0,-1-23 64,-23 0-64,0-46 64,0 22-256,0-22-64,0-1 191,0 24-127,0-47 0,0 0 128,0 0-128,0 1-97,23-25 97,-23 24-64,24 1 192,-1-1 0,0-23-1,-23-1 97,0-22-192,0-1-288,0-46-577,0 0-1121,0-70-1634,0 0-3075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08T02:13:08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6758,'0'0'7175,"24"0"-5157,-24 0-577,0 47-1088,0-24 223,0 24 609,0 23 1,0 0-33,0 46-224,0 1-33,-24 23 129,1-1-352,23 24-64,-23 24-1,23 23 33,0 23-129,-24 0-191,24 23-161,-23-23 0,23 0-160,0 0 96,0 0-32,0 0-32,23 0 160,-23 24-160,24-24 32,-24 23 64,23-23-128,0 23 0,1 1-32,-1-24-32,0 23 64,-23-23-64,24 23 0,-1-23 64,-23 0-64,0-46 64,0 22-256,0-22-64,0-1 191,0 24-127,0-47 0,0 0 128,0 0-128,0 1-97,23-25 97,-23 24-64,24 1 192,-1-1 0,0-23-1,-23-1 97,0-22-192,0-1-288,0-46-577,0 0-1121,0-70-1634,0 0-3075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08T02:31:4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71 140 1313,'0'0'128,"0"0"-32,0 0-96,0 0 65,0 0-65,0-23-1057</inkml:trace>
  <inkml:trace contextRef="#ctx0" brushRef="#br0" timeOffset="1500.0227">71 140 1954,'-24'-23'1665,"24"23"1154,0 0-673,-23 0 64,23 0-160,0 0-352,0 0-65,0 0 97,0 0-129,0 0-223,0 0-321,0 0 64,0 0 224,0 0-288,0 0-256,0 0-32,0 0-257,0 0 129,0 0-65,0 0-127,0 0 95,0 0-224,0 0 97,0 0 31,0 0-159,0 0 95,0 0-32,0 0-160,0 0 129,0 0-193,0 0 32,0 0-160,0 0 0,0 0 0,0 0 0,0 0 0,0 0 0,0 0 0,0 0 0,0 0 0,0 0 0,0 0 0,0 0 0,23 0 0,1 0 0,-1 0 0,-23 0 0,23 0 0,24 0 0,-24 0 0,0 0 0,1 0 0,-1 0 0,24 0 0,-24 0 0,0 0 0,0 0 0,1 0 0,-1 0 0,24 0 0,-24 0 0,24 0 0,-1 0 0,24 0 0,-23 0 0,23 0 0,0 0 0,23 0 0,-47 0 0,24 0 0,0 0 0,0 0 0,0 0 0,-23 0 0,-1-24 0,1 24 0,-1 0 0,1-23 0,0 23 0,-24 0 0,24 0 0,-1 0 0,-23-23 0,47 23 0,-23 0 0,23 0 0,0 0 0,0 0 0,0 0 0,-1 0 0,1-24 0,24 24 0,-24 0 0,23 0 0,-23 0 0,23 0 0,0 0 0,-23 0 0,23 0 0,-23 0 0,0 0 0,-23 0 0,23-23 0,-1 23 0,-22 0 0,0 0 0,23 0 0,-1 0 0,1 0 0,-23 0 0,23 0 0,23 0 0,-46 23 0,46-23 0,-23 0 0,0 24 0,23-24 0,0 0-96,0 0-64,-23 0 160,23 0-64,1 0 64,-1 0-32,0 0 64,-23 0-32,23 0 0,-46 0 0,23 0 0,0 0 64,0 0-64,-1 0 0,1 0-32,0 0 0,0 0 0,-23 0 0,23 0 0,0 0-481,0 0 225,-1 23 0,1-23 159,0 0 97,23 0-160,-23 0-352,24 0 480,-25 0-32,48 0 96,-24 0-97,0 0 65,1 0 0,-1 0 32,-23 0 0,23 0-32,-23 0 64,23 0-64,-46 0 32,23 0-64,-1 0 0,-22 0 64,0 23-64,23-23 0,-24 0 32,1 24-64,-1-24-64,1 0-96,0 0 95,23 0 65,-1 23 0,1-23 96,0 0-64,0 0 64,23 0 0,-23 0 32,0 0 0,0 0-32,0 0 0,23 0 0,-46 0 32,23 0-32,0 0 0,-24 23-32,1-23 32,-24 0-32,24 0-704,-24 0-450,-23 0-63,23 0 288,1 0-64,22 0-640,-22 0-193,22 0-2594,-22 0-1506</inkml:trace>
  <inkml:trace contextRef="#ctx0" brushRef="#br0" timeOffset="7890.1554">8902 396 3780,'0'24'192,"0"-1"897,24 0-320,-24 0-321,0 1 673,0-1 64,0 24 224,0-24-512,23 24-416,-23-1-65,0 1-31,0-24 31,0 24-32,0-1 161,0 1-1,0 23-191,0-47 63,0 24-192,0-1 32,0 1 65,0 0-33,0-1-32,0 1-31,0-1-97,0 1 64,0 0-160,-23 22 0,23-22 128,0 0-96,-24 23 0,24-1 96,0 1-32,0-23 97,0 23-33,0 0 0,0-24 32,0 24-160,0 0 0,0 0-32,0 0 0,0 0 0,24 23 0,-24-23 0,23-23 193,-23 23-161,0 0 0,0-1 0,0-22-64,0 23 64,0 0 0,0-24-64,0 1 0,23 23 32,-23 0 32,0 0 32,0 0-64,0-24 128,0 24 33,0 0-65,23 0 96,-23 0-96,24-23 32,-24 22 0,23 25-96,-23-24 129,23-1-97,-23 1 32,24 0-64,-24 0-64,0-23 0,0 23 0,0 0 64,0 0-64,0-1 0,23 1 0,-23 0 64,0 0-64,0 0 0,0 0 0,0-23 96,0 22-96,0 1 0,0-23 0,0 23-32,0 0 32,0 0 0,0 0 0,0-24 64,0 24-64,0 0 0,0-23 0,-23 23 0,23-24 0,0 24 0,0-23 0,0-1 32,0 24-32,0-23 0,0-1 0,0 24-32,0 0 32,0-23 0,0 23 0,0 0 64,0-24-64,0 24 0,0 0-32,0-23 32,-24 23-32,24-24 32,0 24-32,0-23 32,0-1 0,0 1 0,-23 23-128,23-24 128,0 1-32,0 23 32,0-23-32,0 22 0,0-22 32,0 0 0,0-24-64,0 24-64,0-47-193,0 0-1056,-23 0-2306,23-24-1058,0-22-1409</inkml:trace>
  <inkml:trace contextRef="#ctx0" brushRef="#br0" timeOffset="78115.5779">7411 6898 4869,'0'0'3075,"0"0"-1986,0 0 96,0 0-481,0 0-319,0 0 928,0 0 705,0 0-673,0 0 96,0 0-159,0 0-385,0 0-193,0 0-191,0 0-33,0 0-31,0 0-65,0 0 0,0 0-31,0 0 31,0 0-160,0 0 97,0 0 95,0 0-224,0 0-128,0 0 64,23 23-128,1-23 64,-1 23-64,0 1 0,24 22 96,-24-22-64,24 22 0,-24-23 129,24 24-65,-1-24 192,-23 1-256,24-1-32,-47 0 64,23 1-64,1-1-480,-1-23-962,-23 0-1601,0 0-2914,0 0-6567</inkml:trace>
  <inkml:trace contextRef="#ctx0" brushRef="#br0" timeOffset="78685.6074">6735 6641 1313,'0'0'10859,"0"0"-9194,-23-23-192,23 23-127,0 0 672,0 0-97,0 0-864,0 0-608,0 23-321,0 1 288,23 22 1,24 1-97,-1-1 64,1 24-95,0 0-97,22 0 64,1 0-128,0 0-32,23-23-32,-46 23-32,-24-24-64,24-23-32,-24 1-1249,-23-1-1313,0-23-3492,0 0-6182</inkml:trace>
  <inkml:trace contextRef="#ctx0" brushRef="#br0" timeOffset="79487.7613">5663 5966 11275,'0'0'1697,"0"0"-704,0 0 385,0 0 127,0 0 577,0 0-1634,24 46-223,-24 1 31,46 23 192,-23 0 225,24 23 32,0 0-1,23 0-223,-1 0-1,1 24 33,0-24-65,-23-23 32,-1 23-383,1-46-65,-24 0-32,1-1-32,-24-23-353,23 1-704,-23-24-865,0 0-1601,0 0-1890,0 0-1538</inkml:trace>
  <inkml:trace contextRef="#ctx0" brushRef="#br0" timeOffset="80155.0504">3846 4358 9321,'0'0'2242,"0"0"-1217,0 0 32,23 46 0,0 1-160,24 0-193,-1 46-95,1 0 160,0 0 416,-1 24-64,24-1-160,23 24-96,-23 0-193,23 0-191,24 23-33,-24-23-224,24 23 1,-1 0-97,1 0-128,23 0 160,-47-23-128,23-24 0,-23 1-32,-23-1-32,-23-22 0,0-24-320,-1-1-705,-22-22-417,-24-24-1056,0 1-737,0-24-2979</inkml:trace>
  <inkml:trace contextRef="#ctx0" brushRef="#br0" timeOffset="81287.5892">2517 2377 8712,'47'47'64,"-24"22"289,1-22 543,22 46 770,-23-23 448,1 47-320,22-24-705,1 23-320,-24 24 95,47 0-63,-23 23-128,23-23 95,-24 23-287,24 0-193,0-23 0,0 23-191,23 0 63,-23-23-32,0 23 0,0 0 0,0-23 32,23 23-64,-23-23 0,0 0-64,0 0-32,-24-24 0,24 24 0,-23 0 0,0-24 0,-1 24 64,1 0-96,-1-23 32,1-1 0,0-23-32,-24 24 0,23-24-32,-22 0 64,-1-23-96,0 0 0,-23 0-352,24-23-417,-24-24-416,23 23-513,-23-46-64,0 0-1921,0-23-4581</inkml:trace>
  <inkml:trace contextRef="#ctx0" brushRef="#br0" timeOffset="82203.5459">1142 1165 8168,'0'0'160,"0"0"0,0 0 801,0 0 32,24 0-865,-24 0 128,23 24 1474,0 22 32,1-23-385,22 47-96,1 24 96,-1-1 33,1 23-161,23 1-320,0 46-161,0 0-287,0 23 95,23 1 129,0 23-192,24-1 63,-1 24-127,1 0-257,-1 24 64,1-1-192,-1-23 128,1 0 32,-1 0-191,-23 0 95,1-23-128,-1 23 64,-23-23-32,0-1 0,23 1 0,-46-23 0,22-1 0,1 0-32,-46-23 0,46 1-96,-47-25 0,0-22-321,24-24-287,-24 0-578,0-23-31,1-46 32,-24-1-865,23-23-1570,-23 0-4355</inkml:trace>
  <inkml:trace contextRef="#ctx0" brushRef="#br0" timeOffset="83559.1796">1 513 5733,'0'0'929,"0"0"961,0 0-288,0 23-193,0 0 673,0 24-352,23 0-385,0 22 0,24-22 0,-24 46 33,24-23-193,23 23-352,-24 1 224,1-1-97,46 47 33,-23-24-224,0 47-320,23 0-97,-23 1-64,23 22-96,-23 0 97,23 24-193,1-23 96,-1 22-32,-23-22-160,23 22 160,-23-22-128,0-1-32,-24-23 96,24 0-96,-23-23 32,-1 23 0,1-23 0,0 0 0,-1 23-32,1-23 0,-1 23 32,1-23-32,23 0 0,-23 0 33,-1-1-1,1 1-32,-1 0 0,-22-23-97,22-1 65,-22 1 32,-1-1-32,0-23 0,1 24-32,-1-24-32,0 0-480,0 0 351,1 1 161,-1-24-320,24-24 0,-47 1 127,23-24-511,0 0-257,-23-23-609,0 0-768,24 0-737,-24-23-993,0 0-2242</inkml:trace>
  <inkml:trace contextRef="#ctx0" brushRef="#br0" timeOffset="84655.1176">94 2540 5509,'0'0'1185,"0"0"161,0 0 607,0 23 1,0 1-416,0-1-449,23 0 416,-23 24-160,0 0 193,23-1-1,1 24-319,22 0-258,1 46-31,0-22-128,-1 22 288,1 24-320,-1-23-449,1 22 65,0 1-97,-1 0 96,24 0 97,-47 23-193,47-23 160,0 0-159,-23-1-193,-1 24 64,1-23-160,0 23 64,-24-23-64,24 0 32,-1-23-32,-23-1 32,24 1 32,0-1-32,-1-23-32,1 24 0,-1-24-32,1 24-32,0-1-32,-1-23 32,1 24-224,0-24 159,-1 23-735,-23-22 703,1-24-287,-24 0-609,23-24-288,-23-23-833,0-23-1634,0 0-2114,-23-23-3266</inkml:trace>
  <inkml:trace contextRef="#ctx0" brushRef="#br0" timeOffset="85376.0517">47 4800 10186,'0'0'3811,"24"24"-2273,-24 22-97,23 1 321,-23 0-481,23 22-416,24 25-193,-24-1 129,24 23 96,-1-22-64,1 22-32,-1 1 63,1-1-447,23 24-129,0-23-224,-23 22-32,22-22 0,-22 23-32,0-24-224,-1-23-289,1 1-1024,-1-1-32,-22-23-1090,22 0-672,-22-24-993,-1-22-4677</inkml:trace>
  <inkml:trace contextRef="#ctx0" brushRef="#br0" timeOffset="85923.5567">234 6362 8264,'0'0'6054,"0"0"-5126,0 0 482,0 23 1505,0 24-898,0-1-863,23 24-322,0 0-31,24 0-288,23 23-97,-24-23-192,24 0-128,-23 0-96,-24-23-993,1-24-1793,-24 23-3140,0-22-5317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08T11:01:09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24 6502,'0'0'7559,"-23"-24"-5637,23 24-288,0 0 95,0 0 257,0 0 32,0 0-1121,23 0-641,0 24 257,47-1-1,-23 24-63,23 23 255,23-24-159,0 24-97,0 23 1,24-23-289,-24 0 224,0 0-128,-23 0-95,-23-23 31,-1-24-160,-22 23-32,-1-22 0,-23-24-32,23 0-64,-23 0-385,0 0-544,0 0-224,0-24-1249,0 1-1698,0 0-2499,0 0-3138</inkml:trace>
  <inkml:trace contextRef="#ctx0" brushRef="#br0" timeOffset="399.0702">1049 350 10378,'0'0'3363,"0"0"-160,0 0-1345,0 23-289,0 24 737,0 0-320,24-1-833,-1 24-288,0 0 0,0-23-128,-23-1-225,24 24-31,-24-47-161,0 24-128,0-24 0,-47 1-192,-23-24 96,0 23-96,-23-23-192,0-23-769,0 23-1601,23-24-2659,23 1-6118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08T11:01:14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94 5381,'0'0'8616,"0"0"-6085,0 0-866,0 0-159,0 0 95,0 0 289,0 0-705,0 23-865,0 24 801,0 23 97,0-1-450,0 25-31,23-1-257,1 0-63,-24-23-65,23 23-320,-23-23 128,23 0-160,-23-23-160,0-1-32,0 1-577,0-24-480,0 24-641,0-47-1985,0 0-129,0 0-2466,0 0-2050</inkml:trace>
  <inkml:trace contextRef="#ctx0" brushRef="#br0" timeOffset="562.5084">444 1 3587,'23'0'6374,"-23"0"-4035,23 0-33,-23 0-416,23 0-481,1 46 96,22 1-159,-22-1-417,22 1-97,1 23-31,-24-24-128,24 1-65,-24 0-159,0-1-129,1-22-96,-24-1-128,0 0 32,0-23 33,0 0-65,0 0 96,0 0 32,0 0 128,0-23 97,-24 0-97,-22-24-288,-24-23 0,23 23-32,1-22-32,-1 22 0,0 24 0,24-1-32,0 24-32,23 0 64,-23 0 0,23 24 64,-24-1 225,-22 24-65,-1-1-224,0 1 0,-22-1-96,22 1-1186,-23-24-3010,-23 24-5957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08T11:01:3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1049 96,'24'0'4260,"-24"0"2755,0 0-4325,0 0-191,0 0-385,0 0-289,0-46-639,0 22-546,0-22 193,0-1-192,0 1-225,0-1-32,0-23-256,0 0 33,0 0-161,0 0 0,-24-23-97,24 46-351,0 1-385,0 23-224,0-1-1217,-23 1-1473,23 23-3044</inkml:trace>
  <inkml:trace contextRef="#ctx0" brushRef="#br0" timeOffset="643.6304">560 513 5669,'0'0'4709,"0"0"-2883,0 0 384,0 0-257,0 0-255,0 0-513,0 0-576,0 0 256,0-23-385,0 0 129,-23-24 287,-1 0-159,1 1 128,0-1-288,-24-23-33,0 24-160,1-1-223,-1 1-33,1 22-96,22 1 32,1 0-32,23 23-32,0 0-32,0 0 32,0 23 128,-23 0 160,23 1 257,-24 22-33,24 24-63,-23-23-193,0 23-192,0-24 32,-1 1-96,1-1-96,23 1-577,-23 0-2177,23-1-1987,0 1-3555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08T11:34:4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2229 5894,'0'0'12812,"0"0"-10378,-26 26-768,26-26-513,0 0 1089,0 0-449,0 0-1216,0 0-289,0 0 161,26 0 255,-26 0 65,0 0-417,26-26-223,-26 26-33,26-26 32,0 0 96,26 0 0,-26-25-96,51 25 32,1-26-127,0 0 63,26 0 0,-1 0-96,1 1 64,0-1-64,-1 0 32,27 0-64,-26 0 32,25-26 0,1 27 0,-1-27 32,1 0-96,-1 26 32,1-26-64,0 1 32,25 25-161,-25-26 97,-1 26 0,1-25-64,25-1 192,-25 26-64,0-26-32,-27 26 64,27 1-128,-26-1 63,25-26-95,-25 52-64,0-26 256,-1 0-64,-25 0 64,0 27-64,-52 25 64,0 0-32,-1-26 32,-25 26-192,0 0 32,0 0-97,0 0 193,0 0 0,0 0 96,0 0-32,0 0 0,0 0 0,0 0-96,0 0-609,0 0-384,0 0-544,0 0-385,26-26 513,-26 26-161,26 0 673,-26-26 32,26 26-1441,-26 0-353,26 0-544,-26-26 609,0 26-674,26 0 2916,-26 0 224,0 0 96,0-26 128,0 26 1025,0 0 993,0 0-129,-26 0 225,26 0 513,0 0-417,0 0 0,0-26-448,0 26 192,0 0-513,0 0-640,0 0-97,0 0-223,0 0-129,0 0-32,0 26-63,0 0 479,0 0 161,0 0-256,0 26 31,0-27-223,0 27-97,0 0 1,0-26-257,0 26 0,0-26 0,0 26-64,0-26 32,0 0-64,0-1 32,0 1 64,0-26-96,0 0 0,0 0 0,0 0 64,0 0 0,0 0 128,0 0-64,0 0 161,0 0-129,0-26-128,0-25-32,0 25 64,0-26-64,0 0 0,0-26-128,0 26 96,0 1-160,0-1 96,0 0 63,0 26 1,26 0 32,-26 0 0,0 26 32,0 0-96,0-26 64,0 26 0,0 0-32,0 0-96,-26 0 128,26 0 0,-52 0 32,26 26 225,-51-26-97,25 52 96,-26-26 224,-26 26-351,1 0-1,-27-1-128,26 1-96,1 0-961,25-26-2627,26 0-4163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08T11:34:49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2308 4708,'0'23'9610,"24"-23"-5703,-24 0-1440,0 0-546,0 0-479,0 0 223,0 0-415,0 0-226,0 0-127,0-47-352,0 24-33,23-24-95,0 1-65,-23-24 0,23 0-223,1-23-1,-1 0-32,0-1-96,1 1 32,-1 0-32,24 0 0,-24-1 32,0 1 0,24 0-32,-24 23 0,0-23-128,24 0 96,0 23 32,-1-23 0,1 23-64,-1 0 64,-22 0 0,-1 23 0,0-23-129,-23 24 97,24 22-32,-1-22 64,-23 23 0,0-1 0,23 1 0,-23 0 0,0-1 0,24 1 0,-24 0 0,23-1-32,-23 24 32,23-23-64,-23 23 64,0 0 0,0 0 0,0 0-32,0-23 64,0 23-32,0 0 0,0 0-64,0 0 32,0 0-128,0 46 128,23-22 32,-23-1 32,0 24 64,0-1 0,0 1-96,0-1 96,0 1-64,0 0 0,0-24 0,0 0-32,0 1 0,0-24 0,0 0 64,0 0-64,0 0 97,0 0-33,-23-24 192,23 1 0,0-24-128,0-23-128,0 1 64,0-1-64,0 0 0,0 23-64,0 1 32,0-1 32,0 24 0,0 23 0,0 0 32,0 0-32,0 0 0,0 0-32,0 0-32,0 0 64,0 0 0,-23 0 96,0 23 32,-1 24 225,1-1-33,-24 1-320,1-1 0,-24 1 0,0 0-1121,0-1-2979,-23-23-5893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8FD9-149D-4F8B-A6F3-C857550A6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EB984-81EE-414B-81E7-FC369328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5FE94-185A-4374-B34D-E6FB6667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F23E4-256E-4061-BA03-53EB6CB1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D8C7-1394-45BE-ABF5-7CECBFB4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21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EBFE-0FA2-46B4-88AF-4F89C531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04D1F-C8F7-41AC-90DE-2A79E9FA7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41C44-A15E-46E6-A3CE-4EBAE23C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BAFB8-322F-40F6-937C-8AB8D58D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B800D-79DF-410C-9BFC-20C3A16D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30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384CF7-520D-4DF3-ABB4-470F1CCFB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E9BF2-0C16-4934-92DB-DE0CA7714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BABAC-C1A7-46FA-BAF8-77AEBB60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9A333-FF07-4AA7-99A1-A66D1EC8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4700-A72D-4D8F-8657-30D24E95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067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81C5-6C17-4E59-9AE0-0BB050E6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F3EA6-8B69-495B-B13C-88008164C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13298-349D-4C98-AB62-0B38E9184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C8FED-89E5-468F-AB41-2A71B8E71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D8250-1780-47F2-8142-B18AD27C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63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AF4C4-0F2C-4C55-9B28-41060C75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FA5F0-9AD1-4071-A207-93299054B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2776D-2134-4F38-A75E-03359C28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8172E-D597-4990-B58C-3D266784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EFF8B-C889-4497-934A-74D85CAA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054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40E4-6F72-4DA1-91C5-50CDD5D1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D542D-F991-44C9-928C-AB9F6999E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7874C-A273-421E-ACC5-4C3474BB7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5B853-AE74-4428-BE9D-E12CF93E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61737-B465-40B0-9A87-B6349F71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BC671-F90F-4C38-8548-0DF4469B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16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FBAA-E40E-4269-8168-92B6B2483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BE728-6F35-4CCE-9A85-37215658A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82F6D-B512-43B2-ADD4-74267DC79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CB751-5BE2-4A62-B591-BBE0EECB8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DDE17-3D2A-48C9-B90F-ECE933367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6D8F3B-C15C-4298-9B6F-5687BA1F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EB0D76-4060-4705-9958-86018774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40BF3-2514-48FC-A518-1D41624A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5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35D4-A7FB-4EF1-B24A-68019D84A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6FDFB1-F42F-4A09-B964-C568378F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6248E-0EC0-4C18-818E-5C11FBACE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1F63C-EDE0-4810-963A-8A2F12C7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1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93140-3177-489E-88A2-9FFEE479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0B9C1F-64CA-408D-87E8-C658CAB1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2748E-7912-4C00-AD6E-D08B6DB3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651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4135-CDE6-4D6E-BB9A-6547EBA10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6613C-4D65-4A67-BEE7-5DE83F526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ADAC4-83EE-4E00-98C9-DC5363629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12CB9-0041-49E6-9336-7A58A91B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CC073-D9D0-4EA9-93DE-CEC5D865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C38805-80BD-4A9A-B5AF-152F3658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3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ACBC-22A5-4D72-B2C7-D43D68C3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ADB12-AD71-4CED-BB58-AE75BCA93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418AD0-D5F5-4422-8145-186F97E4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ACB43-6C9F-4957-8C14-0D255F5F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AD221-4374-4934-9DE8-908500FE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5CF6A-50FA-40EC-B787-DD7E7510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98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16578-505D-4ECA-A50F-B8CBF9DC0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9AA42-4C90-4BA2-BBB2-94BEDD724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DE87C-2C12-4BBD-B9D0-1F002C76D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AC13F-B6ED-42EB-BFCF-4B9F2B3DD484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E4BB2-A475-4BC0-BADE-7E0EA6463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7ED4-E2C3-4C48-B54B-B030162DC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BAC62-7D12-439A-B8CC-2B34602034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08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6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41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0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1.xml"/><Relationship Id="rId4" Type="http://schemas.openxmlformats.org/officeDocument/2006/relationships/image" Target="../media/image11.png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DBD5-332B-4814-BFC9-348EFC692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39" y="285057"/>
            <a:ext cx="9457189" cy="966496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latin typeface="Raleway" panose="020B0503030101060003" pitchFamily="34" charset="0"/>
              </a:rPr>
              <a:t>Estimating population sizes;</a:t>
            </a:r>
            <a:endParaRPr lang="en-GB" sz="4400" b="1" dirty="0">
              <a:latin typeface="Raleway" panose="020B05030301010600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C3EC8-FF80-4FB5-A56C-9552E63A1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39" y="1335529"/>
            <a:ext cx="9144000" cy="441456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latin typeface="Raleway" panose="020B0503030101060003" pitchFamily="34" charset="0"/>
              </a:rPr>
              <a:t>the intersection between Statistics, Ecology and Computation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533F0-C582-47CE-8E61-F9B35E0F6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2" y="5274126"/>
            <a:ext cx="2958582" cy="1298817"/>
          </a:xfrm>
          <a:prstGeom prst="rect">
            <a:avLst/>
          </a:prstGeom>
        </p:spPr>
      </p:pic>
      <p:pic>
        <p:nvPicPr>
          <p:cNvPr id="1026" name="Picture 2" descr="https://pbs.twimg.com/media/DGJVfJJXsAAGoCV.jpg">
            <a:extLst>
              <a:ext uri="{FF2B5EF4-FFF2-40B4-BE49-F238E27FC236}">
                <a16:creationId xmlns:a16="http://schemas.microsoft.com/office/drawing/2014/main" id="{8565D431-4967-4077-97F0-9F4347573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354" y="5274126"/>
            <a:ext cx="1431837" cy="105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D4388E-16E2-4580-88B8-3BAF580469DE}"/>
              </a:ext>
            </a:extLst>
          </p:cNvPr>
          <p:cNvSpPr txBox="1"/>
          <p:nvPr/>
        </p:nvSpPr>
        <p:spPr>
          <a:xfrm>
            <a:off x="6391469" y="5803347"/>
            <a:ext cx="569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aleway" panose="020B0503030101060003" pitchFamily="34" charset="0"/>
              </a:rPr>
              <a:t>Cal F-J, under the supervision of Professor David Borchers</a:t>
            </a:r>
            <a:endParaRPr lang="en-GB" sz="1600" dirty="0">
              <a:latin typeface="Raleway" panose="020B05030301010600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1AC339-5CC1-4AA6-8C07-E13B7451ACF8}"/>
              </a:ext>
            </a:extLst>
          </p:cNvPr>
          <p:cNvSpPr/>
          <p:nvPr/>
        </p:nvSpPr>
        <p:spPr>
          <a:xfrm>
            <a:off x="6391469" y="614190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Raleway" panose="020B0503030101060003" pitchFamily="34" charset="0"/>
              </a:rPr>
              <a:t>Data provided by Matt G. Nowak</a:t>
            </a:r>
            <a:endParaRPr lang="en-GB" sz="16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1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3F0E-670D-4B47-9A78-8729D950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The Perpendicular Densities</a:t>
            </a:r>
            <a:endParaRPr lang="en-GB" u="sng" dirty="0"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F9C63-9BD9-497B-B3BF-368B87CE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58" y="2131219"/>
            <a:ext cx="6045678" cy="3452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3564AD-E30B-4D09-B1A1-2A32DC50D2EA}"/>
              </a:ext>
            </a:extLst>
          </p:cNvPr>
          <p:cNvSpPr txBox="1"/>
          <p:nvPr/>
        </p:nvSpPr>
        <p:spPr>
          <a:xfrm>
            <a:off x="2351912" y="5522396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aleway" panose="020B0503030101060003"/>
              </a:rPr>
              <a:t>Borchers and Cox (2017)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5D0F3-1DFD-46FA-ACF1-D44BB372F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15" y="1877803"/>
            <a:ext cx="4832411" cy="449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06A4E-C87D-4A4F-875C-401F3B2A045A}"/>
                  </a:ext>
                </a:extLst>
              </p:cNvPr>
              <p:cNvSpPr txBox="1"/>
              <p:nvPr/>
            </p:nvSpPr>
            <p:spPr>
              <a:xfrm>
                <a:off x="8275670" y="1649344"/>
                <a:ext cx="20104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Raleway" panose="020B0503030101060003"/>
                  </a:rPr>
                  <a:t>Plot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𝐶𝑁</m:t>
                        </m:r>
                      </m:sub>
                    </m:sSub>
                  </m:oMath>
                </a14:m>
                <a:endParaRPr lang="en-GB" sz="2800" dirty="0">
                  <a:latin typeface="Raleway" panose="020B0503030101060003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06A4E-C87D-4A4F-875C-401F3B2A0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670" y="1649344"/>
                <a:ext cx="2010410" cy="523220"/>
              </a:xfrm>
              <a:prstGeom prst="rect">
                <a:avLst/>
              </a:prstGeom>
              <a:blipFill>
                <a:blip r:embed="rId4"/>
                <a:stretch>
                  <a:fillRect l="-6383" t="-11765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31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1963-8F98-4599-B6DB-FB1092FE3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Adding in Abundance estimates</a:t>
            </a:r>
            <a:endParaRPr lang="en-GB" u="sng" dirty="0">
              <a:latin typeface="Raleway" panose="020B05030301010600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C7DA2D-0180-42B7-9B0B-D54BBDCBB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86" y="1816295"/>
            <a:ext cx="740783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C574-280B-4AE5-B41A-716B52784D55}"/>
              </a:ext>
            </a:extLst>
          </p:cNvPr>
          <p:cNvSpPr txBox="1"/>
          <p:nvPr/>
        </p:nvSpPr>
        <p:spPr>
          <a:xfrm>
            <a:off x="8416212" y="2034073"/>
            <a:ext cx="27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Code!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68A4D7-A280-415F-803B-7BFFBA7D421E}"/>
              </a:ext>
            </a:extLst>
          </p:cNvPr>
          <p:cNvSpPr txBox="1"/>
          <p:nvPr/>
        </p:nvSpPr>
        <p:spPr>
          <a:xfrm>
            <a:off x="8416212" y="2550847"/>
            <a:ext cx="256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Spent a considerable amount of time: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7464C-7700-469C-861B-061B6520A9D6}"/>
              </a:ext>
            </a:extLst>
          </p:cNvPr>
          <p:cNvSpPr txBox="1"/>
          <p:nvPr/>
        </p:nvSpPr>
        <p:spPr>
          <a:xfrm>
            <a:off x="8701505" y="3291491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Generalizing the old code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9DA1D-86E9-43FA-8027-CD307CDAD403}"/>
              </a:ext>
            </a:extLst>
          </p:cNvPr>
          <p:cNvSpPr/>
          <p:nvPr/>
        </p:nvSpPr>
        <p:spPr>
          <a:xfrm>
            <a:off x="8701505" y="3681042"/>
            <a:ext cx="3132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Adapting code from other Distance software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3C4031-2FDD-42A3-AC99-7DBEE8AB855F}"/>
              </a:ext>
            </a:extLst>
          </p:cNvPr>
          <p:cNvSpPr/>
          <p:nvPr/>
        </p:nvSpPr>
        <p:spPr>
          <a:xfrm>
            <a:off x="8701505" y="4327373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Merging code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4ECF5-CFE7-44EF-8A9C-42F05F9AEEF4}"/>
              </a:ext>
            </a:extLst>
          </p:cNvPr>
          <p:cNvSpPr/>
          <p:nvPr/>
        </p:nvSpPr>
        <p:spPr>
          <a:xfrm>
            <a:off x="8701505" y="4696705"/>
            <a:ext cx="31323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Thinking of edge cases, protecting against them, and testing them</a:t>
            </a:r>
            <a:endParaRPr lang="en-GB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1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F5DC-F93B-409B-845C-9B99680F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The </a:t>
            </a:r>
            <a:r>
              <a:rPr lang="en-US" u="sng" dirty="0" err="1">
                <a:latin typeface="Raleway" panose="020B0503030101060003" pitchFamily="34" charset="0"/>
              </a:rPr>
              <a:t>Batang</a:t>
            </a:r>
            <a:r>
              <a:rPr lang="en-US" u="sng" dirty="0">
                <a:latin typeface="Raleway" panose="020B0503030101060003" pitchFamily="34" charset="0"/>
              </a:rPr>
              <a:t> Toru Data</a:t>
            </a:r>
            <a:endParaRPr lang="en-GB" u="sng" dirty="0">
              <a:latin typeface="Raleway" panose="020B05030301010600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E417F-B161-4D38-8A35-B533606B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833" y="3838769"/>
            <a:ext cx="4488024" cy="2819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4E3D8E-1425-4BBB-9B91-A62C79E1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2" y="1567544"/>
            <a:ext cx="3307239" cy="3680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4750B-0C61-404A-9F6F-52493609071F}"/>
              </a:ext>
            </a:extLst>
          </p:cNvPr>
          <p:cNvSpPr txBox="1"/>
          <p:nvPr/>
        </p:nvSpPr>
        <p:spPr>
          <a:xfrm>
            <a:off x="518312" y="5430418"/>
            <a:ext cx="2603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Indonesian data set of two species, Gibbons and Siamangs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043B7-73F6-4215-B5DB-163E42C66E3A}"/>
              </a:ext>
            </a:extLst>
          </p:cNvPr>
          <p:cNvSpPr txBox="1"/>
          <p:nvPr/>
        </p:nvSpPr>
        <p:spPr>
          <a:xfrm>
            <a:off x="4282752" y="1567544"/>
            <a:ext cx="236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4 Km transect walked 52 times, for a total covered length of 208 Km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B1283-8526-410E-95E1-A308E98AB4B1}"/>
              </a:ext>
            </a:extLst>
          </p:cNvPr>
          <p:cNvSpPr txBox="1"/>
          <p:nvPr/>
        </p:nvSpPr>
        <p:spPr>
          <a:xfrm>
            <a:off x="4198776" y="2946296"/>
            <a:ext cx="3480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Our analysis focused only on the gibbons, with 54 detections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DFA8C-A920-40A9-A5F0-DACC169AC03C}"/>
              </a:ext>
            </a:extLst>
          </p:cNvPr>
          <p:cNvSpPr txBox="1"/>
          <p:nvPr/>
        </p:nvSpPr>
        <p:spPr>
          <a:xfrm>
            <a:off x="8585255" y="3498981"/>
            <a:ext cx="3470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Sadly, all the best fitting models had a uniform perpendicular density function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AB660-966F-4FFE-BBCC-F8858DB88DC5}"/>
              </a:ext>
            </a:extLst>
          </p:cNvPr>
          <p:cNvSpPr txBox="1"/>
          <p:nvPr/>
        </p:nvSpPr>
        <p:spPr>
          <a:xfrm>
            <a:off x="8668139" y="4738549"/>
            <a:ext cx="2873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This means there is little evidence of responsive movement and the CDS abundance estimates are likely to be more trustworthy</a:t>
            </a:r>
            <a:endParaRPr lang="en-GB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71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B3BC-EEBF-4B0C-B5B6-3FEE6402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Angles rounded to 0 – The problem:</a:t>
            </a:r>
            <a:endParaRPr lang="en-GB" u="sng" dirty="0">
              <a:latin typeface="Raleway" panose="020B05030301010600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265CA-30F1-4851-9FF5-5A0F71C66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0725"/>
            <a:ext cx="5673590" cy="3993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14AB1-A041-4E4D-BFD7-3FC47DB0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48" y="1730223"/>
            <a:ext cx="2286319" cy="4344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1DB7B-22A2-49F1-8AF2-0AD9E1652C68}"/>
              </a:ext>
            </a:extLst>
          </p:cNvPr>
          <p:cNvSpPr txBox="1"/>
          <p:nvPr/>
        </p:nvSpPr>
        <p:spPr>
          <a:xfrm>
            <a:off x="8965164" y="2196627"/>
            <a:ext cx="2388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We have no idea where in the circle the observations truly were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A74D5-010B-48F6-A711-565BCB802C9D}"/>
              </a:ext>
            </a:extLst>
          </p:cNvPr>
          <p:cNvSpPr txBox="1"/>
          <p:nvPr/>
        </p:nvSpPr>
        <p:spPr>
          <a:xfrm>
            <a:off x="9088016" y="4217437"/>
            <a:ext cx="226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BIAS!!! </a:t>
            </a:r>
            <a:r>
              <a:rPr lang="en-US" sz="3600" dirty="0">
                <a:latin typeface="Raleway" panose="020B0503030101060003" pitchFamily="34" charset="0"/>
                <a:sym typeface="Wingdings" panose="05000000000000000000" pitchFamily="2" charset="2"/>
              </a:rPr>
              <a:t></a:t>
            </a:r>
            <a:endParaRPr lang="en-GB" sz="36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44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31D8-B627-47DE-A5D5-675D4318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Angles rounded to 0 – The Solution: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ABA81-7A33-480A-B85D-B3FD8AC9D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-25000" dirty="0">
              <a:latin typeface="Raleway" panose="020B0503030101060003" pitchFamily="34" charset="0"/>
            </a:endParaRPr>
          </a:p>
          <a:p>
            <a:endParaRPr lang="en-US" baseline="-25000" dirty="0">
              <a:latin typeface="Raleway" panose="020B0503030101060003" pitchFamily="34" charset="0"/>
            </a:endParaRPr>
          </a:p>
          <a:p>
            <a:endParaRPr lang="en-US" baseline="-25000" dirty="0">
              <a:latin typeface="Raleway" panose="020B0503030101060003" pitchFamily="34" charset="0"/>
            </a:endParaRPr>
          </a:p>
          <a:p>
            <a:endParaRPr lang="en-US" baseline="-25000" dirty="0"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DC196-B789-47D2-B00E-A2FEF97F2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52" y="2331189"/>
            <a:ext cx="8811855" cy="952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591FCC-233F-4112-BCAA-122628746119}"/>
              </a:ext>
            </a:extLst>
          </p:cNvPr>
          <p:cNvSpPr txBox="1"/>
          <p:nvPr/>
        </p:nvSpPr>
        <p:spPr>
          <a:xfrm>
            <a:off x="952952" y="1961857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The modified likelihood: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B420D-4D69-4138-BCE1-0B3F3FE0750B}"/>
              </a:ext>
            </a:extLst>
          </p:cNvPr>
          <p:cNvSpPr txBox="1"/>
          <p:nvPr/>
        </p:nvSpPr>
        <p:spPr>
          <a:xfrm>
            <a:off x="952952" y="3574179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Not as scary as it looks!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464D2-1216-4AE0-BD3A-83A091F5E840}"/>
              </a:ext>
            </a:extLst>
          </p:cNvPr>
          <p:cNvSpPr txBox="1"/>
          <p:nvPr/>
        </p:nvSpPr>
        <p:spPr>
          <a:xfrm>
            <a:off x="952952" y="4233868"/>
            <a:ext cx="596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It describes the probability the animal was first detected in the quarter circle from the previous slide, to the power of the number of animals that were detected in this region</a:t>
            </a:r>
            <a:endParaRPr lang="en-GB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7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F94CF-1DAC-4D0C-A3FD-5EB74AC8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Simulation Study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5B0B-C7E6-4F28-9648-91FD502A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0"/>
              </a:rPr>
              <a:t>Simulations with different settings: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Sample size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Perpendicular distribution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True detection function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Simulation repeats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Inclusion of the uncertain denominator</a:t>
            </a:r>
          </a:p>
          <a:p>
            <a:pPr lvl="1"/>
            <a:endParaRPr lang="en-US" dirty="0">
              <a:latin typeface="Raleway" panose="020B0503030101060003" pitchFamily="34" charset="0"/>
            </a:endParaRPr>
          </a:p>
          <a:p>
            <a:pPr lvl="1"/>
            <a:endParaRPr lang="en-US" dirty="0">
              <a:latin typeface="Raleway" panose="020B05030301010600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DCFF9-CFCB-4E15-ABF9-ED5A7DDB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235" y="0"/>
            <a:ext cx="495656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791533-2627-4B6F-BC12-FCF3B5A04BD1}"/>
              </a:ext>
            </a:extLst>
          </p:cNvPr>
          <p:cNvSpPr txBox="1"/>
          <p:nvPr/>
        </p:nvSpPr>
        <p:spPr>
          <a:xfrm>
            <a:off x="838200" y="4884301"/>
            <a:ext cx="601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The general trend we observed was a bias reduction from around 20% to 3% using the modified likelihood…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963DC-CCC4-4365-B244-D13F96F8BA33}"/>
              </a:ext>
            </a:extLst>
          </p:cNvPr>
          <p:cNvSpPr txBox="1"/>
          <p:nvPr/>
        </p:nvSpPr>
        <p:spPr>
          <a:xfrm>
            <a:off x="838200" y="5665569"/>
            <a:ext cx="46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Except… No help for </a:t>
            </a:r>
            <a:r>
              <a:rPr lang="en-US" dirty="0" err="1">
                <a:latin typeface="Raleway" panose="020B0503030101060003" pitchFamily="34" charset="0"/>
              </a:rPr>
              <a:t>Batang</a:t>
            </a:r>
            <a:r>
              <a:rPr lang="en-US" dirty="0">
                <a:latin typeface="Raleway" panose="020B0503030101060003" pitchFamily="34" charset="0"/>
              </a:rPr>
              <a:t> Toru, back to the drawing board! </a:t>
            </a:r>
            <a:endParaRPr lang="en-GB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725-C5AF-4E5B-A59D-A34667F1B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Covariate Inclusion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1E069-9798-4D1F-B9A3-8913BFB6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0"/>
              </a:rPr>
              <a:t>Why is it needed?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Allows us to explain some of the observed variance</a:t>
            </a:r>
          </a:p>
          <a:p>
            <a:pPr lvl="2"/>
            <a:r>
              <a:rPr lang="en-US" dirty="0">
                <a:latin typeface="Raleway" panose="020B0503030101060003" pitchFamily="34" charset="0"/>
              </a:rPr>
              <a:t>Narrower confidence intervals</a:t>
            </a:r>
          </a:p>
          <a:p>
            <a:pPr lvl="2"/>
            <a:r>
              <a:rPr lang="en-US" dirty="0">
                <a:latin typeface="Raleway" panose="020B0503030101060003" pitchFamily="34" charset="0"/>
              </a:rPr>
              <a:t>Better fits by AIC</a:t>
            </a:r>
          </a:p>
          <a:p>
            <a:pPr lvl="2"/>
            <a:r>
              <a:rPr lang="en-US" dirty="0">
                <a:latin typeface="Raleway" panose="020B0503030101060003" pitchFamily="34" charset="0"/>
              </a:rPr>
              <a:t>Allow us to investigate ecological factors of interest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Allows us to pool together data from various species.</a:t>
            </a:r>
          </a:p>
          <a:p>
            <a:pPr lvl="3"/>
            <a:r>
              <a:rPr lang="en-US" dirty="0">
                <a:latin typeface="Raleway" panose="020B0503030101060003" pitchFamily="34" charset="0"/>
              </a:rPr>
              <a:t>Use all of the data for the detection function</a:t>
            </a:r>
          </a:p>
          <a:p>
            <a:pPr lvl="3"/>
            <a:r>
              <a:rPr lang="en-US" dirty="0">
                <a:latin typeface="Raleway" panose="020B0503030101060003" pitchFamily="34" charset="0"/>
              </a:rPr>
              <a:t>Combined abundance estimate</a:t>
            </a:r>
          </a:p>
        </p:txBody>
      </p:sp>
    </p:spTree>
    <p:extLst>
      <p:ext uri="{BB962C8B-B14F-4D97-AF65-F5344CB8AC3E}">
        <p14:creationId xmlns:p14="http://schemas.microsoft.com/office/powerpoint/2010/main" val="16130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33A82-0DED-42F7-A5F4-569F25E8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Covariate Inclusion – How we did it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5DBEA-BD6F-4C52-AEDD-2EAE49418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0"/>
              </a:rPr>
              <a:t>Allow the choice to remain primarily with the user:</a:t>
            </a:r>
          </a:p>
          <a:p>
            <a:r>
              <a:rPr lang="en-US" dirty="0">
                <a:latin typeface="Raleway" panose="020B0503030101060003" pitchFamily="34" charset="0"/>
              </a:rPr>
              <a:t>Three places to introduce the relationship: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The intercept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The X axis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The Y axis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Wanted all combinations to be possible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With different formulas for each</a:t>
            </a:r>
          </a:p>
          <a:p>
            <a:pPr lvl="1"/>
            <a:endParaRPr lang="en-US" dirty="0">
              <a:latin typeface="Raleway" panose="020B05030301010600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64D3C-C20B-47B3-A771-3422EA07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85" y="4903891"/>
            <a:ext cx="9126224" cy="1752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962ED1A-655D-4A3D-897D-C86C6529EE94}"/>
                  </a:ext>
                </a:extLst>
              </p14:cNvPr>
              <p14:cNvContentPartPr/>
              <p14:nvPr/>
            </p14:nvContentPartPr>
            <p14:xfrm>
              <a:off x="4647280" y="5217787"/>
              <a:ext cx="420120" cy="344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962ED1A-655D-4A3D-897D-C86C6529EE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8633" y="5208778"/>
                <a:ext cx="437775" cy="362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287E606-88DB-4F1D-BD87-D2BD13CAFA65}"/>
                  </a:ext>
                </a:extLst>
              </p14:cNvPr>
              <p14:cNvContentPartPr/>
              <p14:nvPr/>
            </p14:nvContentPartPr>
            <p14:xfrm>
              <a:off x="6979360" y="6299947"/>
              <a:ext cx="302400" cy="394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287E606-88DB-4F1D-BD87-D2BD13CAFA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70720" y="6291307"/>
                <a:ext cx="32004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855A32A-D4B1-43E4-9D30-5B2F284AD95B}"/>
                  </a:ext>
                </a:extLst>
              </p14:cNvPr>
              <p14:cNvContentPartPr/>
              <p14:nvPr/>
            </p14:nvContentPartPr>
            <p14:xfrm>
              <a:off x="9026320" y="6274747"/>
              <a:ext cx="201600" cy="377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855A32A-D4B1-43E4-9D30-5B2F284AD9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17680" y="6266115"/>
                <a:ext cx="219240" cy="395263"/>
              </a:xfrm>
              <a:prstGeom prst="rect">
                <a:avLst/>
              </a:prstGeom>
            </p:spPr>
          </p:pic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1057FDBA-CCFB-4C64-9CA3-2DD618162C3C}"/>
              </a:ext>
            </a:extLst>
          </p:cNvPr>
          <p:cNvSpPr txBox="1"/>
          <p:nvPr/>
        </p:nvSpPr>
        <p:spPr>
          <a:xfrm>
            <a:off x="8504267" y="3170297"/>
            <a:ext cx="3020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anose="020B0503030101060003" pitchFamily="34" charset="0"/>
              </a:rPr>
              <a:t>Spoiler:</a:t>
            </a:r>
          </a:p>
          <a:p>
            <a:r>
              <a:rPr lang="en-US" sz="2400" dirty="0">
                <a:latin typeface="Raleway" panose="020B0503030101060003" pitchFamily="34" charset="0"/>
              </a:rPr>
              <a:t> It took a lot of code</a:t>
            </a:r>
            <a:endParaRPr lang="en-GB" sz="24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9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4CC4-F7CC-4A10-AC23-E1902EA3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latin typeface="Raleway" panose="020B0503030101060003" pitchFamily="34" charset="0"/>
              </a:rPr>
              <a:t>Jantho</a:t>
            </a:r>
            <a:r>
              <a:rPr lang="en-US" u="sng" dirty="0">
                <a:latin typeface="Raleway" panose="020B0503030101060003" pitchFamily="34" charset="0"/>
              </a:rPr>
              <a:t> Data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B6C04-F9CF-4BC0-9985-58C2BD19E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0"/>
              </a:rPr>
              <a:t>Indonesian Primate data</a:t>
            </a:r>
          </a:p>
          <a:p>
            <a:r>
              <a:rPr lang="en-US" dirty="0">
                <a:latin typeface="Raleway" panose="020B0503030101060003" pitchFamily="34" charset="0"/>
              </a:rPr>
              <a:t>101 Km of transect</a:t>
            </a:r>
          </a:p>
          <a:p>
            <a:r>
              <a:rPr lang="en-US" dirty="0">
                <a:latin typeface="Raleway" panose="020B0503030101060003" pitchFamily="34" charset="0"/>
              </a:rPr>
              <a:t>127 detections</a:t>
            </a:r>
          </a:p>
          <a:p>
            <a:r>
              <a:rPr lang="en-US" dirty="0">
                <a:latin typeface="Raleway" panose="020B0503030101060003" pitchFamily="34" charset="0"/>
              </a:rPr>
              <a:t>4 Species:</a:t>
            </a:r>
          </a:p>
          <a:p>
            <a:pPr lvl="1"/>
            <a:r>
              <a:rPr lang="en-US" dirty="0" err="1">
                <a:latin typeface="Raleway" panose="020B0503030101060003" pitchFamily="34" charset="0"/>
              </a:rPr>
              <a:t>Hylobates</a:t>
            </a:r>
            <a:r>
              <a:rPr lang="en-US" dirty="0">
                <a:latin typeface="Raleway" panose="020B0503030101060003" pitchFamily="34" charset="0"/>
              </a:rPr>
              <a:t> lar</a:t>
            </a:r>
          </a:p>
          <a:p>
            <a:pPr lvl="1"/>
            <a:r>
              <a:rPr lang="en-US" dirty="0" err="1">
                <a:latin typeface="Raleway" panose="020B0503030101060003" pitchFamily="34" charset="0"/>
              </a:rPr>
              <a:t>Presbytis</a:t>
            </a:r>
            <a:r>
              <a:rPr lang="en-US" dirty="0">
                <a:latin typeface="Raleway" panose="020B0503030101060003" pitchFamily="34" charset="0"/>
              </a:rPr>
              <a:t> </a:t>
            </a:r>
            <a:r>
              <a:rPr lang="en-US" dirty="0" err="1">
                <a:latin typeface="Raleway" panose="020B0503030101060003" pitchFamily="34" charset="0"/>
              </a:rPr>
              <a:t>thomasi</a:t>
            </a:r>
            <a:endParaRPr lang="en-US" dirty="0">
              <a:latin typeface="Raleway" panose="020B0503030101060003" pitchFamily="34" charset="0"/>
            </a:endParaRPr>
          </a:p>
          <a:p>
            <a:pPr lvl="1"/>
            <a:r>
              <a:rPr lang="en-US" dirty="0" err="1">
                <a:latin typeface="Raleway" panose="020B0503030101060003" pitchFamily="34" charset="0"/>
              </a:rPr>
              <a:t>Macaca</a:t>
            </a:r>
            <a:r>
              <a:rPr lang="en-US" dirty="0">
                <a:latin typeface="Raleway" panose="020B0503030101060003" pitchFamily="34" charset="0"/>
              </a:rPr>
              <a:t> </a:t>
            </a:r>
            <a:r>
              <a:rPr lang="en-US" dirty="0" err="1">
                <a:latin typeface="Raleway" panose="020B0503030101060003" pitchFamily="34" charset="0"/>
              </a:rPr>
              <a:t>nemestrina</a:t>
            </a:r>
            <a:endParaRPr lang="en-US" dirty="0">
              <a:latin typeface="Raleway" panose="020B0503030101060003" pitchFamily="34" charset="0"/>
            </a:endParaRPr>
          </a:p>
          <a:p>
            <a:pPr lvl="1"/>
            <a:r>
              <a:rPr lang="en-US" dirty="0" err="1">
                <a:latin typeface="Raleway" panose="020B0503030101060003" pitchFamily="34" charset="0"/>
              </a:rPr>
              <a:t>Macaca</a:t>
            </a:r>
            <a:r>
              <a:rPr lang="en-US" dirty="0">
                <a:latin typeface="Raleway" panose="020B0503030101060003" pitchFamily="34" charset="0"/>
              </a:rPr>
              <a:t> </a:t>
            </a:r>
            <a:r>
              <a:rPr lang="en-US" dirty="0" err="1">
                <a:latin typeface="Raleway" panose="020B0503030101060003" pitchFamily="34" charset="0"/>
              </a:rPr>
              <a:t>fascicularis</a:t>
            </a:r>
            <a:endParaRPr lang="en-US" dirty="0">
              <a:latin typeface="Raleway" panose="020B0503030101060003" pitchFamily="34" charset="0"/>
            </a:endParaRPr>
          </a:p>
          <a:p>
            <a:pPr lvl="1"/>
            <a:endParaRPr lang="en-US" dirty="0">
              <a:latin typeface="Raleway" panose="020B0503030101060003" pitchFamily="34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43672C1-8DB2-4348-8837-1AF2B02E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60" y="1825625"/>
            <a:ext cx="3910075" cy="4351338"/>
          </a:xfrm>
          <a:prstGeom prst="rect">
            <a:avLst/>
          </a:prstGeom>
        </p:spPr>
      </p:pic>
      <p:pic>
        <p:nvPicPr>
          <p:cNvPr id="1026" name="Picture 2" descr="File:Hylobates-lar-05-Chiang-Mai.jpg">
            <a:extLst>
              <a:ext uri="{FF2B5EF4-FFF2-40B4-BE49-F238E27FC236}">
                <a16:creationId xmlns:a16="http://schemas.microsoft.com/office/drawing/2014/main" id="{257DE4F1-E46A-4959-816D-7082018AF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053" y="1233487"/>
            <a:ext cx="3506259" cy="262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2.staticflickr.com/8/7022/6633545919_4363c9184e_z.jpg">
            <a:extLst>
              <a:ext uri="{FF2B5EF4-FFF2-40B4-BE49-F238E27FC236}">
                <a16:creationId xmlns:a16="http://schemas.microsoft.com/office/drawing/2014/main" id="{DA7011B0-A54C-47EA-9155-CEF67F782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12" y="1233487"/>
            <a:ext cx="3111513" cy="26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F4C62-B569-47BA-867D-C3A56BC92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053" y="3863181"/>
            <a:ext cx="3794004" cy="2629694"/>
          </a:xfrm>
          <a:prstGeom prst="rect">
            <a:avLst/>
          </a:prstGeom>
        </p:spPr>
      </p:pic>
      <p:pic>
        <p:nvPicPr>
          <p:cNvPr id="1030" name="Picture 6" descr="Macaca fascicularis (Crab-eating macaque) (Cynomolgus monkey)">
            <a:extLst>
              <a:ext uri="{FF2B5EF4-FFF2-40B4-BE49-F238E27FC236}">
                <a16:creationId xmlns:a16="http://schemas.microsoft.com/office/drawing/2014/main" id="{19477348-534E-49BF-980C-8AA21923F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53" t="931" r="25149" b="-1"/>
          <a:stretch/>
        </p:blipFill>
        <p:spPr bwMode="auto">
          <a:xfrm>
            <a:off x="8809281" y="3857813"/>
            <a:ext cx="3267544" cy="26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0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C246-807C-4F62-B1BE-6D68FE64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New Perpendicular Density – </a:t>
            </a:r>
            <a:r>
              <a:rPr lang="en-US" u="sng" dirty="0" err="1">
                <a:latin typeface="Raleway" panose="020B0503030101060003" pitchFamily="34" charset="0"/>
              </a:rPr>
              <a:t>chnorm.i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08AA1-373A-477F-8168-3D0A8488327C}"/>
              </a:ext>
            </a:extLst>
          </p:cNvPr>
          <p:cNvSpPr txBox="1"/>
          <p:nvPr/>
        </p:nvSpPr>
        <p:spPr>
          <a:xfrm>
            <a:off x="838199" y="1946246"/>
            <a:ext cx="5098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Analyzing the </a:t>
            </a:r>
            <a:r>
              <a:rPr lang="en-US" dirty="0" err="1">
                <a:latin typeface="Raleway" panose="020B0503030101060003" pitchFamily="34" charset="0"/>
              </a:rPr>
              <a:t>Jantho</a:t>
            </a:r>
            <a:r>
              <a:rPr lang="en-US" dirty="0">
                <a:latin typeface="Raleway" panose="020B0503030101060003" pitchFamily="34" charset="0"/>
              </a:rPr>
              <a:t> data, it became clear that a reparameterization of the half-normal perpendicular density was required, to allow for non-zero abundance on the transect</a:t>
            </a:r>
            <a:endParaRPr lang="en-GB" dirty="0">
              <a:latin typeface="Raleway" panose="020B05030301010600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9E513E-CCD4-45F5-97CA-AD078B2F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15" y="1545706"/>
            <a:ext cx="3915527" cy="4878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1AA5DE-2CD9-4745-9B32-ADA3E380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95" y="3318111"/>
            <a:ext cx="5724162" cy="1628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F0E81-4D50-4122-BD1A-B3BF635F8D39}"/>
              </a:ext>
            </a:extLst>
          </p:cNvPr>
          <p:cNvSpPr txBox="1"/>
          <p:nvPr/>
        </p:nvSpPr>
        <p:spPr>
          <a:xfrm>
            <a:off x="1548882" y="564502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Logit link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6E4AC-FA69-45A0-A7A9-B067F755FF81}"/>
              </a:ext>
            </a:extLst>
          </p:cNvPr>
          <p:cNvSpPr txBox="1"/>
          <p:nvPr/>
        </p:nvSpPr>
        <p:spPr>
          <a:xfrm>
            <a:off x="4096139" y="5626358"/>
            <a:ext cx="115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Log link</a:t>
            </a:r>
            <a:endParaRPr lang="en-GB" dirty="0">
              <a:latin typeface="Raleway" panose="020B05030301010600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1FDE09-382D-4FA3-BE33-5A865C1E4F9D}"/>
                  </a:ext>
                </a:extLst>
              </p14:cNvPr>
              <p14:cNvContentPartPr/>
              <p14:nvPr/>
            </p14:nvContentPartPr>
            <p14:xfrm>
              <a:off x="2640497" y="4805184"/>
              <a:ext cx="1502640" cy="81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1FDE09-382D-4FA3-BE33-5A865C1E4F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497" y="4796184"/>
                <a:ext cx="15202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03B89D-C8F5-4EBC-B385-93EB3779D37A}"/>
                  </a:ext>
                </a:extLst>
              </p14:cNvPr>
              <p14:cNvContentPartPr/>
              <p14:nvPr/>
            </p14:nvContentPartPr>
            <p14:xfrm>
              <a:off x="5024920" y="4806667"/>
              <a:ext cx="310680" cy="839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03B89D-C8F5-4EBC-B385-93EB3779D3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5920" y="4798027"/>
                <a:ext cx="328320" cy="85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75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351A-D54A-4283-88AA-6C1FC3A8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94901" cy="1325563"/>
          </a:xfrm>
        </p:spPr>
        <p:txBody>
          <a:bodyPr>
            <a:normAutofit/>
          </a:bodyPr>
          <a:lstStyle/>
          <a:p>
            <a:r>
              <a:rPr lang="en-US" u="sng" dirty="0">
                <a:latin typeface="Raleway" panose="020B0503030101060003" pitchFamily="34" charset="0"/>
              </a:rPr>
              <a:t>Motivation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91645-CB46-486C-A19E-F58BEDDC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15262" cy="8492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Raleway" panose="020B0503030101060003" pitchFamily="34" charset="0"/>
              </a:rPr>
              <a:t>Why spend time, resources, research funds and employ experts just to count animals?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A4A30A-A875-440B-A8F5-D6F2A2276848}"/>
              </a:ext>
            </a:extLst>
          </p:cNvPr>
          <p:cNvSpPr/>
          <p:nvPr/>
        </p:nvSpPr>
        <p:spPr>
          <a:xfrm>
            <a:off x="8095862" y="63155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Pictures taken by Stephen Buckland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6E2E14-9CBF-4486-9F81-B50D0DBFB37B}"/>
              </a:ext>
            </a:extLst>
          </p:cNvPr>
          <p:cNvSpPr txBox="1">
            <a:spLocks/>
          </p:cNvSpPr>
          <p:nvPr/>
        </p:nvSpPr>
        <p:spPr>
          <a:xfrm>
            <a:off x="819697" y="26972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Raleway" panose="020B0503030101060003" pitchFamily="34" charset="0"/>
              </a:rPr>
              <a:t>Simple Curiosity</a:t>
            </a:r>
          </a:p>
          <a:p>
            <a:r>
              <a:rPr lang="en-US" dirty="0">
                <a:latin typeface="Raleway" panose="020B0503030101060003" pitchFamily="34" charset="0"/>
              </a:rPr>
              <a:t>Determine if a species is endangered</a:t>
            </a:r>
          </a:p>
          <a:p>
            <a:r>
              <a:rPr lang="en-US" dirty="0">
                <a:latin typeface="Raleway" panose="020B0503030101060003" pitchFamily="34" charset="0"/>
              </a:rPr>
              <a:t>Allows us to monitor population sizes over time: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Is population size declining, stable or recovering?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Determine if wildlife management projects are effective</a:t>
            </a:r>
          </a:p>
          <a:p>
            <a:r>
              <a:rPr lang="en-US" dirty="0">
                <a:latin typeface="Raleway" panose="020B0503030101060003" pitchFamily="34" charset="0"/>
              </a:rPr>
              <a:t> Personally – They’re cute, why not save them?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4CA2-9DA6-4FA3-AA1D-9381B5FE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108"/>
            <a:ext cx="4806820" cy="2908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D45992-9237-40A7-A476-48327EB0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020" y="316108"/>
            <a:ext cx="4508442" cy="2901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EB202-A2FC-424A-95B6-9A4417D89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00205"/>
            <a:ext cx="4806819" cy="2901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83E79-D4BB-48A3-B563-47697FE62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021" y="3200205"/>
            <a:ext cx="4508442" cy="29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5712-1743-4580-BF94-0E630563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err="1">
                <a:latin typeface="Raleway" panose="020B0503030101060003" pitchFamily="34" charset="0"/>
              </a:rPr>
              <a:t>Jantho</a:t>
            </a:r>
            <a:r>
              <a:rPr lang="en-US" u="sng" dirty="0">
                <a:latin typeface="Raleway" panose="020B0503030101060003" pitchFamily="34" charset="0"/>
              </a:rPr>
              <a:t> Results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82C25-3CAB-4ABE-BED9-30531B959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5117285"/>
          </a:xfrm>
        </p:spPr>
        <p:txBody>
          <a:bodyPr/>
          <a:lstStyle/>
          <a:p>
            <a:r>
              <a:rPr lang="en-US" sz="2400" dirty="0">
                <a:latin typeface="Raleway" panose="020B0503030101060003" pitchFamily="34" charset="0"/>
              </a:rPr>
              <a:t>Covariate inclusion was not significant by AIC</a:t>
            </a:r>
          </a:p>
          <a:p>
            <a:r>
              <a:rPr lang="en-US" sz="2400" dirty="0">
                <a:latin typeface="Raleway" panose="020B0503030101060003" pitchFamily="34" charset="0"/>
              </a:rPr>
              <a:t>Best model by AIC had a standard Hazard Rate detection function and a normal (bump) perpendicular density</a:t>
            </a:r>
          </a:p>
          <a:p>
            <a:endParaRPr lang="en-US" sz="2400" dirty="0">
              <a:latin typeface="Raleway" panose="020B0503030101060003" pitchFamily="34" charset="0"/>
            </a:endParaRPr>
          </a:p>
          <a:p>
            <a:endParaRPr lang="en-US" sz="2400" dirty="0">
              <a:latin typeface="Raleway" panose="020B0503030101060003" pitchFamily="34" charset="0"/>
            </a:endParaRPr>
          </a:p>
          <a:p>
            <a:endParaRPr lang="en-US" sz="2400" dirty="0">
              <a:latin typeface="Raleway" panose="020B0503030101060003" pitchFamily="34" charset="0"/>
            </a:endParaRPr>
          </a:p>
          <a:p>
            <a:pPr marL="0" indent="0">
              <a:buNone/>
            </a:pPr>
            <a:endParaRPr lang="en-US" sz="2400" dirty="0">
              <a:latin typeface="Raleway" panose="020B0503030101060003" pitchFamily="34" charset="0"/>
            </a:endParaRPr>
          </a:p>
          <a:p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78EC8-C57B-4BE2-9549-A11CBC63D600}"/>
              </a:ext>
            </a:extLst>
          </p:cNvPr>
          <p:cNvSpPr txBox="1"/>
          <p:nvPr/>
        </p:nvSpPr>
        <p:spPr>
          <a:xfrm>
            <a:off x="6511991" y="2793636"/>
            <a:ext cx="536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Models with uniform perpendicular density did poorly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2E6AF-E0D6-4DF2-881F-60C271BB8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793636"/>
            <a:ext cx="4918788" cy="36992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F90CB0-2CAE-40F3-A2EE-F75FF838B573}"/>
              </a:ext>
            </a:extLst>
          </p:cNvPr>
          <p:cNvSpPr/>
          <p:nvPr/>
        </p:nvSpPr>
        <p:spPr>
          <a:xfrm>
            <a:off x="6511991" y="4320090"/>
            <a:ext cx="5137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Abundance estimate of 220 animals (of all four species combined) in the surveyed area </a:t>
            </a:r>
            <a:endParaRPr lang="en-GB" dirty="0">
              <a:latin typeface="Raleway" panose="020B05030301010600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E3989-9B09-4889-8B00-5712ACBFE054}"/>
              </a:ext>
            </a:extLst>
          </p:cNvPr>
          <p:cNvSpPr/>
          <p:nvPr/>
        </p:nvSpPr>
        <p:spPr>
          <a:xfrm>
            <a:off x="6511991" y="3556280"/>
            <a:ext cx="4918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Strong indication that responsive movement is present!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1B3A06-7AC8-4D39-B114-C584F5DD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447" y="3786615"/>
            <a:ext cx="1543265" cy="1066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8E9D40-BCC2-4029-89F0-2EF280B4080E}"/>
              </a:ext>
            </a:extLst>
          </p:cNvPr>
          <p:cNvSpPr txBox="1"/>
          <p:nvPr/>
        </p:nvSpPr>
        <p:spPr>
          <a:xfrm>
            <a:off x="6511991" y="5129558"/>
            <a:ext cx="491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Non-parametric goodness of fit suggests it fits the data well</a:t>
            </a:r>
            <a:endParaRPr lang="en-GB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5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BFF6-F5CF-4F79-9A10-AE5D13D8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Ease of use and User interaction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8444-FEA8-4D89-B096-9DFA90013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latin typeface="Raleway" panose="020B0503030101060003" pitchFamily="34" charset="0"/>
              </a:rPr>
              <a:t>S3 classes:</a:t>
            </a:r>
            <a:r>
              <a:rPr lang="en-GB" dirty="0">
                <a:latin typeface="Raleway" panose="020B0503030101060003" pitchFamily="34" charset="0"/>
              </a:rPr>
              <a:t> Plotting function</a:t>
            </a:r>
          </a:p>
          <a:p>
            <a:pPr>
              <a:buFontTx/>
              <a:buChar char="-"/>
            </a:pPr>
            <a:r>
              <a:rPr lang="en-US" dirty="0">
                <a:latin typeface="Raleway" panose="020B0503030101060003" pitchFamily="34" charset="0"/>
              </a:rPr>
              <a:t>Single Goodness of Fit function</a:t>
            </a:r>
          </a:p>
          <a:p>
            <a:pPr lvl="1">
              <a:buFontTx/>
              <a:buChar char="-"/>
            </a:pPr>
            <a:r>
              <a:rPr lang="en-US" dirty="0">
                <a:latin typeface="Raleway" panose="020B0503030101060003" pitchFamily="34" charset="0"/>
              </a:rPr>
              <a:t>Optional Ticks and Graph</a:t>
            </a:r>
          </a:p>
          <a:p>
            <a:pPr>
              <a:buFontTx/>
              <a:buChar char="-"/>
            </a:pPr>
            <a:r>
              <a:rPr lang="en-US" dirty="0">
                <a:latin typeface="Raleway" panose="020B0503030101060003" pitchFamily="34" charset="0"/>
              </a:rPr>
              <a:t>Model collecting function</a:t>
            </a:r>
          </a:p>
          <a:p>
            <a:pPr marL="0" indent="0">
              <a:buNone/>
            </a:pPr>
            <a:r>
              <a:rPr lang="en-US" dirty="0">
                <a:latin typeface="Raleway" panose="020B0503030101060003" pitchFamily="34" charset="0"/>
              </a:rPr>
              <a:t>- Model summary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D7F85-7D2A-45E6-8713-D443AAA11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02" y="4612048"/>
            <a:ext cx="5658543" cy="1711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42595-C0FE-4B3D-846F-B6E39674D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51" y="1333119"/>
            <a:ext cx="4345749" cy="2792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6E9D9-E261-4FFA-B43A-1509E1DA2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051" y="4094113"/>
            <a:ext cx="4412618" cy="27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5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FBC84-29D6-4966-8710-894B103C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Moving Forwards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EBDD-9C84-4DCF-A574-6F3B064EA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298"/>
            <a:ext cx="10515600" cy="508372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Raleway" panose="020B0503030101060003" pitchFamily="34" charset="0"/>
              </a:rPr>
              <a:t>Bootstrap confidence intervals (non-parametric)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Choice of resampling from transects,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Or resampling fitted parameters from the multivariate normal distribution implied by the properties of MLEs</a:t>
            </a:r>
          </a:p>
          <a:p>
            <a:r>
              <a:rPr lang="en-US" dirty="0">
                <a:latin typeface="Raleway" panose="020B0503030101060003" pitchFamily="34" charset="0"/>
              </a:rPr>
              <a:t>Consider mixture models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Deals with populations made of inhomogeneous subpopulations, each with different </a:t>
            </a:r>
            <a:r>
              <a:rPr lang="en-US" dirty="0" err="1">
                <a:latin typeface="Raleway" panose="020B0503030101060003" pitchFamily="34" charset="0"/>
              </a:rPr>
              <a:t>behaviours</a:t>
            </a:r>
            <a:r>
              <a:rPr lang="en-US" dirty="0">
                <a:latin typeface="Raleway" panose="020B0503030101060003" pitchFamily="34" charset="0"/>
              </a:rPr>
              <a:t> which affect detection probability </a:t>
            </a:r>
          </a:p>
          <a:p>
            <a:r>
              <a:rPr lang="en-US" dirty="0">
                <a:latin typeface="Raleway" panose="020B0503030101060003" pitchFamily="34" charset="0"/>
              </a:rPr>
              <a:t>More work on covariates: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Goodness of fit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More elegant plotting functions</a:t>
            </a:r>
          </a:p>
          <a:p>
            <a:r>
              <a:rPr lang="en-US" dirty="0">
                <a:latin typeface="Raleway" panose="020B0503030101060003" pitchFamily="34" charset="0"/>
              </a:rPr>
              <a:t>Make the LT2D R package release ready</a:t>
            </a:r>
          </a:p>
          <a:p>
            <a:r>
              <a:rPr lang="en-US" dirty="0">
                <a:latin typeface="Raleway" panose="020B0503030101060003" pitchFamily="34" charset="0"/>
              </a:rPr>
              <a:t>Working with ecologists in workshops or as consultants to introduce them to 2D detection functions and how they can help with their study</a:t>
            </a:r>
          </a:p>
          <a:p>
            <a:pPr lvl="1"/>
            <a:endParaRPr lang="en-GB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9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3D46-DF48-463E-A1FC-651D0331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Standard Methodologies</a:t>
            </a:r>
            <a:endParaRPr lang="en-GB" u="sng" dirty="0">
              <a:latin typeface="Raleway" panose="020B05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83351-01D2-4199-8C00-2714CFA90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Raleway" panose="020B0503030101060003" pitchFamily="34" charset="0"/>
              </a:rPr>
              <a:t>Census</a:t>
            </a:r>
          </a:p>
          <a:p>
            <a:r>
              <a:rPr lang="en-US" dirty="0">
                <a:latin typeface="Raleway" panose="020B0503030101060003" pitchFamily="34" charset="0"/>
              </a:rPr>
              <a:t>Plot Sampling</a:t>
            </a:r>
          </a:p>
          <a:p>
            <a:r>
              <a:rPr lang="en-US" dirty="0">
                <a:latin typeface="Raleway" panose="020B0503030101060003" pitchFamily="34" charset="0"/>
              </a:rPr>
              <a:t>Mark-Recapture</a:t>
            </a:r>
          </a:p>
          <a:p>
            <a:r>
              <a:rPr lang="en-US" dirty="0">
                <a:latin typeface="Raleway" panose="020B0503030101060003" pitchFamily="34" charset="0"/>
              </a:rPr>
              <a:t>Removal Analyses</a:t>
            </a:r>
          </a:p>
          <a:p>
            <a:r>
              <a:rPr lang="en-US" dirty="0">
                <a:latin typeface="Raleway" panose="020B0503030101060003" pitchFamily="34" charset="0"/>
              </a:rPr>
              <a:t>Plot Sampling </a:t>
            </a:r>
          </a:p>
          <a:p>
            <a:r>
              <a:rPr lang="en-US" dirty="0">
                <a:latin typeface="Raleway" panose="020B0503030101060003" pitchFamily="34" charset="0"/>
              </a:rPr>
              <a:t>Distance Sampling: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Strip Sampling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Traditional Distance Sampling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Mark-Recapture Distance Sampling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2D Detection functions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Others</a:t>
            </a:r>
          </a:p>
        </p:txBody>
      </p:sp>
      <p:pic>
        <p:nvPicPr>
          <p:cNvPr id="2050" name="Picture 2" descr="Mark and recapture">
            <a:extLst>
              <a:ext uri="{FF2B5EF4-FFF2-40B4-BE49-F238E27FC236}">
                <a16:creationId xmlns:a16="http://schemas.microsoft.com/office/drawing/2014/main" id="{25F2D318-14B6-4500-9A16-4A456002E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09" y="1333592"/>
            <a:ext cx="4538849" cy="302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4.bp.blogspot.com/-oaLdG2P42n4/VE6V2MTg8sI/AAAAAAAAA0A/wwt2PlpSds8/s1600/Image3_Green%2BAnole%2BMale%2B47_Todd%2BCampbell.jpg">
            <a:extLst>
              <a:ext uri="{FF2B5EF4-FFF2-40B4-BE49-F238E27FC236}">
                <a16:creationId xmlns:a16="http://schemas.microsoft.com/office/drawing/2014/main" id="{747C72F7-4D73-42BA-A574-0790B08B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658" y="919262"/>
            <a:ext cx="2598509" cy="375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6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25B7-4FFB-4263-8BCC-3BD7C193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Standard Distance Sampling</a:t>
            </a:r>
            <a:endParaRPr lang="en-GB" u="sng" dirty="0">
              <a:latin typeface="Raleway" panose="020B050303010106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CFF8C-F477-4405-9699-4369067CC3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Raleway" panose="020B0503030101060003" pitchFamily="34" charset="0"/>
                  </a:rPr>
                  <a:t>In an ideal world, we detect all animals in our survey region.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Strip sampling:</a:t>
                </a:r>
              </a:p>
              <a:p>
                <a:pPr lvl="1"/>
                <a:r>
                  <a:rPr lang="en-US" dirty="0">
                    <a:latin typeface="Raleway" panose="020B0503030101060003" pitchFamily="34" charset="0"/>
                  </a:rPr>
                  <a:t>Known survey area of size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Raleway" panose="020B0503030101060003" pitchFamily="34" charset="0"/>
                </a:endParaRPr>
              </a:p>
              <a:p>
                <a:pPr lvl="1"/>
                <a:r>
                  <a:rPr lang="en-US" dirty="0">
                    <a:latin typeface="Raleway" panose="020B0503030101060003" pitchFamily="34" charset="0"/>
                  </a:rPr>
                  <a:t>We survey a smaller area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>
                  <a:latin typeface="Raleway" panose="020B0503030101060003" pitchFamily="34" charset="0"/>
                </a:endParaRPr>
              </a:p>
              <a:p>
                <a:pPr lvl="1"/>
                <a:r>
                  <a:rPr lang="en-US" dirty="0">
                    <a:latin typeface="Raleway" panose="020B0503030101060003" pitchFamily="34" charset="0"/>
                  </a:rPr>
                  <a:t>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Raleway" panose="020B0503030101060003" pitchFamily="34" charset="0"/>
                  </a:rPr>
                  <a:t> detected animals</a:t>
                </a:r>
              </a:p>
              <a:p>
                <a:pPr lvl="1"/>
                <a:r>
                  <a:rPr lang="en-US" dirty="0">
                    <a:latin typeface="Raleway" panose="020B0503030101060003" pitchFamily="34" charset="0"/>
                  </a:rPr>
                  <a:t>Our best estimate for density is:</a:t>
                </a:r>
              </a:p>
              <a:p>
                <a:pPr marL="457200" lvl="1" indent="0">
                  <a:buNone/>
                </a:pPr>
                <a:endParaRPr lang="en-US" dirty="0">
                  <a:latin typeface="Raleway" panose="020B0503030101060003" pitchFamily="34" charset="0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Raleway" panose="020B0503030101060003" pitchFamily="34" charset="0"/>
                </a:endParaRPr>
              </a:p>
              <a:p>
                <a:pPr lvl="1"/>
                <a:r>
                  <a:rPr lang="en-US" dirty="0">
                    <a:latin typeface="Raleway" panose="020B0503030101060003" pitchFamily="34" charset="0"/>
                  </a:rPr>
                  <a:t>As an example: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=1/5</m:t>
                    </m:r>
                  </m:oMath>
                </a14:m>
                <a:r>
                  <a:rPr lang="en-US" b="0" dirty="0">
                    <a:latin typeface="Raleway" panose="020B0503030101060003" pitchFamily="34" charset="0"/>
                  </a:rPr>
                  <a:t> 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>
                  <a:latin typeface="Raleway" panose="020B0503030101060003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27</m:t>
                    </m:r>
                  </m:oMath>
                </a14:m>
                <a:endParaRPr lang="en-US" b="0" dirty="0">
                  <a:latin typeface="Raleway" panose="020B0503030101060003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27 ×1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=135</m:t>
                    </m:r>
                  </m:oMath>
                </a14:m>
                <a:endParaRPr lang="en-US" b="0" dirty="0">
                  <a:latin typeface="Raleway" panose="020B0503030101060003" pitchFamily="34" charset="0"/>
                </a:endParaRPr>
              </a:p>
              <a:p>
                <a:pPr lvl="2"/>
                <a:endParaRPr lang="en-US" dirty="0">
                  <a:latin typeface="Raleway" panose="020B0503030101060003" pitchFamily="34" charset="0"/>
                </a:endParaRPr>
              </a:p>
              <a:p>
                <a:pPr lvl="2"/>
                <a:endParaRPr lang="en-US" dirty="0">
                  <a:latin typeface="Raleway" panose="020B0503030101060003" pitchFamily="34" charset="0"/>
                </a:endParaRPr>
              </a:p>
              <a:p>
                <a:pPr lvl="2"/>
                <a:endParaRPr lang="en-US" dirty="0">
                  <a:latin typeface="Raleway" panose="020B0503030101060003" pitchFamily="34" charset="0"/>
                </a:endParaRPr>
              </a:p>
              <a:p>
                <a:pPr lvl="1"/>
                <a:endParaRPr lang="en-GB" dirty="0">
                  <a:latin typeface="Raleway" panose="020B05030301010600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CFF8C-F477-4405-9699-4369067CC3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5082461-9B2B-4590-A2BF-47664A1D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93" y="2790442"/>
            <a:ext cx="3382377" cy="3862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659D40-BDE0-47DD-B195-F1259DF9F444}"/>
                  </a:ext>
                </a:extLst>
              </p:cNvPr>
              <p:cNvSpPr txBox="1"/>
              <p:nvPr/>
            </p:nvSpPr>
            <p:spPr>
              <a:xfrm>
                <a:off x="2658393" y="4069236"/>
                <a:ext cx="2105636" cy="517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GB" dirty="0"/>
                  <a:t>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659D40-BDE0-47DD-B195-F1259DF9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93" y="4069236"/>
                <a:ext cx="2105636" cy="51764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85B4253-A7D8-4B90-BE61-D9670B468E75}"/>
                  </a:ext>
                </a:extLst>
              </p14:cNvPr>
              <p14:cNvContentPartPr/>
              <p14:nvPr/>
            </p14:nvContentPartPr>
            <p14:xfrm>
              <a:off x="7541680" y="5469427"/>
              <a:ext cx="360" cy="8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85B4253-A7D8-4B90-BE61-D9670B468E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2680" y="5460427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50F65AC-AEA5-4584-AC6D-ADAEAC302E28}"/>
                  </a:ext>
                </a:extLst>
              </p14:cNvPr>
              <p14:cNvContentPartPr/>
              <p14:nvPr/>
            </p14:nvContentPartPr>
            <p14:xfrm>
              <a:off x="8506368" y="2964260"/>
              <a:ext cx="109440" cy="3347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50F65AC-AEA5-4584-AC6D-ADAEAC302E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97368" y="2955260"/>
                <a:ext cx="127080" cy="33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2702210-7757-4E94-8FDD-CF9010AA6C9F}"/>
                  </a:ext>
                </a:extLst>
              </p14:cNvPr>
              <p14:cNvContentPartPr/>
              <p14:nvPr/>
            </p14:nvContentPartPr>
            <p14:xfrm>
              <a:off x="9128551" y="2913058"/>
              <a:ext cx="109440" cy="3347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2702210-7757-4E94-8FDD-CF9010AA6C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9551" y="2904058"/>
                <a:ext cx="127080" cy="3365280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CB2CD176-323A-4793-8DE8-86044DB5A46B}"/>
              </a:ext>
            </a:extLst>
          </p:cNvPr>
          <p:cNvSpPr txBox="1"/>
          <p:nvPr/>
        </p:nvSpPr>
        <p:spPr>
          <a:xfrm>
            <a:off x="477740" y="6230178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These types of estimators are called Horvitz-Thompson</a:t>
            </a:r>
            <a:endParaRPr lang="en-GB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4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DA79-672D-4ABB-8909-E527A82B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Distance sampling</a:t>
            </a:r>
            <a:endParaRPr lang="en-GB" u="sng" dirty="0">
              <a:latin typeface="Raleway" panose="020B050303010106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B4000-DBE8-4368-96C1-9E598AE90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02347" cy="2009257"/>
              </a:xfrm>
            </p:spPr>
            <p:txBody>
              <a:bodyPr/>
              <a:lstStyle/>
              <a:p>
                <a:r>
                  <a:rPr lang="en-US" dirty="0">
                    <a:latin typeface="Raleway" panose="020B0503030101060003" pitchFamily="34" charset="0"/>
                  </a:rPr>
                  <a:t>But life isn’t ideal… We have imperfect detection…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We now need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GB" dirty="0">
                    <a:latin typeface="Raleway" panose="020B0503030101060003" pitchFamily="34" charset="0"/>
                  </a:rPr>
                  <a:t>; the average detection probability… How?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DISTANCE!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B4000-DBE8-4368-96C1-9E598AE90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02347" cy="2009257"/>
              </a:xfrm>
              <a:blipFill>
                <a:blip r:embed="rId2"/>
                <a:stretch>
                  <a:fillRect l="-942" t="-5152" b="-2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http://converged.yt/talks/dsm-talk/images/df-hist-together.png">
            <a:extLst>
              <a:ext uri="{FF2B5EF4-FFF2-40B4-BE49-F238E27FC236}">
                <a16:creationId xmlns:a16="http://schemas.microsoft.com/office/drawing/2014/main" id="{03FA98DE-5D7B-44A5-A260-5E5568751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49" y="2971444"/>
            <a:ext cx="3817874" cy="381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93A10BC-464B-4009-9C6D-D39BF037C855}"/>
                  </a:ext>
                </a:extLst>
              </p:cNvPr>
              <p:cNvSpPr/>
              <p:nvPr/>
            </p:nvSpPr>
            <p:spPr>
              <a:xfrm>
                <a:off x="838199" y="3812725"/>
                <a:ext cx="561293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Raleway" panose="020B0503030101060003" pitchFamily="34" charset="0"/>
                  </a:rPr>
                  <a:t>Distance gives us information on how detectability changes with distance, and hence a way of estimating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dirty="0">
                  <a:latin typeface="Raleway" panose="020B0503030101060003" pitchFamily="34" charset="0"/>
                </a:endParaRPr>
              </a:p>
              <a:p>
                <a:r>
                  <a:rPr lang="en-US" dirty="0">
                    <a:latin typeface="Raleway" panose="020B05030301010600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93A10BC-464B-4009-9C6D-D39BF037C8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3812725"/>
                <a:ext cx="5612935" cy="1200329"/>
              </a:xfrm>
              <a:prstGeom prst="rect">
                <a:avLst/>
              </a:prstGeom>
              <a:blipFill>
                <a:blip r:embed="rId4"/>
                <a:stretch>
                  <a:fillRect l="-869" t="-2538" r="-1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113" name="Ink 3112">
                <a:extLst>
                  <a:ext uri="{FF2B5EF4-FFF2-40B4-BE49-F238E27FC236}">
                    <a16:creationId xmlns:a16="http://schemas.microsoft.com/office/drawing/2014/main" id="{32D4D7AD-2459-4B55-AE3D-8AC37B0342FF}"/>
                  </a:ext>
                </a:extLst>
              </p14:cNvPr>
              <p14:cNvContentPartPr/>
              <p14:nvPr/>
            </p14:nvContentPartPr>
            <p14:xfrm>
              <a:off x="7751200" y="3489787"/>
              <a:ext cx="3280680" cy="2701440"/>
            </p14:xfrm>
          </p:contentPart>
        </mc:Choice>
        <mc:Fallback xmlns="">
          <p:pic>
            <p:nvPicPr>
              <p:cNvPr id="3113" name="Ink 3112">
                <a:extLst>
                  <a:ext uri="{FF2B5EF4-FFF2-40B4-BE49-F238E27FC236}">
                    <a16:creationId xmlns:a16="http://schemas.microsoft.com/office/drawing/2014/main" id="{32D4D7AD-2459-4B55-AE3D-8AC37B0342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2199" y="3480788"/>
                <a:ext cx="3298322" cy="2719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4" name="TextBox 3113">
                <a:extLst>
                  <a:ext uri="{FF2B5EF4-FFF2-40B4-BE49-F238E27FC236}">
                    <a16:creationId xmlns:a16="http://schemas.microsoft.com/office/drawing/2014/main" id="{AB04697F-BB03-4432-9FCC-8D2C2BF1DEBC}"/>
                  </a:ext>
                </a:extLst>
              </p:cNvPr>
              <p:cNvSpPr txBox="1"/>
              <p:nvPr/>
            </p:nvSpPr>
            <p:spPr>
              <a:xfrm>
                <a:off x="838199" y="5658594"/>
                <a:ext cx="5071481" cy="81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aleway" panose="020B0503030101060003" pitchFamily="34" charset="0"/>
                  </a:rPr>
                  <a:t>Our updated estimate is now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den>
                    </m:f>
                  </m:oMath>
                </a14:m>
                <a:endParaRPr lang="en-GB" sz="2800" dirty="0">
                  <a:latin typeface="Raleway" panose="020B0503030101060003" pitchFamily="34" charset="0"/>
                </a:endParaRPr>
              </a:p>
            </p:txBody>
          </p:sp>
        </mc:Choice>
        <mc:Fallback xmlns="">
          <p:sp>
            <p:nvSpPr>
              <p:cNvPr id="3114" name="TextBox 3113">
                <a:extLst>
                  <a:ext uri="{FF2B5EF4-FFF2-40B4-BE49-F238E27FC236}">
                    <a16:creationId xmlns:a16="http://schemas.microsoft.com/office/drawing/2014/main" id="{AB04697F-BB03-4432-9FCC-8D2C2BF1D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658594"/>
                <a:ext cx="5071481" cy="813941"/>
              </a:xfrm>
              <a:prstGeom prst="rect">
                <a:avLst/>
              </a:prstGeom>
              <a:blipFill>
                <a:blip r:embed="rId7"/>
                <a:stretch>
                  <a:fillRect l="-9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15" name="TextBox 3114">
            <a:extLst>
              <a:ext uri="{FF2B5EF4-FFF2-40B4-BE49-F238E27FC236}">
                <a16:creationId xmlns:a16="http://schemas.microsoft.com/office/drawing/2014/main" id="{CFA36173-FBE7-443E-BC89-857394D000AB}"/>
              </a:ext>
            </a:extLst>
          </p:cNvPr>
          <p:cNvSpPr txBox="1"/>
          <p:nvPr/>
        </p:nvSpPr>
        <p:spPr>
          <a:xfrm>
            <a:off x="838199" y="4840507"/>
            <a:ext cx="5678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aleway" panose="020B0503030101060003" pitchFamily="34" charset="0"/>
              </a:rPr>
              <a:t>The area under our detection function divided by the area of the rectangle gives us an estimate for detection probability</a:t>
            </a:r>
            <a:endParaRPr lang="en-GB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93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90E-E544-4A2E-BD02-0B3274DD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Distance sampling - Assumptions</a:t>
            </a:r>
            <a:endParaRPr lang="en-GB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34359-6B23-46F8-8F6C-937F5CF99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0"/>
              </a:rPr>
              <a:t>All animals on the line are detected</a:t>
            </a:r>
          </a:p>
          <a:p>
            <a:r>
              <a:rPr lang="en-US" dirty="0">
                <a:latin typeface="Raleway" panose="020B0503030101060003" pitchFamily="34" charset="0"/>
              </a:rPr>
              <a:t>Distances are measured accurately</a:t>
            </a:r>
          </a:p>
          <a:p>
            <a:r>
              <a:rPr lang="en-US" dirty="0">
                <a:latin typeface="Raleway" panose="020B0503030101060003" pitchFamily="34" charset="0"/>
              </a:rPr>
              <a:t>Survey is a snapshot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Animals move slowly with respect to observers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Animals do not move before being detected</a:t>
            </a:r>
          </a:p>
          <a:p>
            <a:r>
              <a:rPr lang="en-US" dirty="0">
                <a:latin typeface="Raleway" panose="020B0503030101060003" pitchFamily="34" charset="0"/>
              </a:rPr>
              <a:t>Animals are distributed independently of the line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This is the problem our research tackles</a:t>
            </a:r>
          </a:p>
          <a:p>
            <a:pPr lvl="1"/>
            <a:r>
              <a:rPr lang="en-US" dirty="0">
                <a:latin typeface="Raleway" panose="020B0503030101060003" pitchFamily="34" charset="0"/>
              </a:rPr>
              <a:t>With responsive movement, the perpendicular distribution of the animals is not necessarily known! It is usually assumed to be uniform</a:t>
            </a:r>
          </a:p>
          <a:p>
            <a:endParaRPr lang="en-GB" dirty="0">
              <a:latin typeface="Raleway" panose="020B05030301010600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8FE711-E9EA-40C3-9094-C4A3CB5A3427}"/>
              </a:ext>
            </a:extLst>
          </p:cNvPr>
          <p:cNvCxnSpPr/>
          <p:nvPr/>
        </p:nvCxnSpPr>
        <p:spPr>
          <a:xfrm>
            <a:off x="1157680" y="4395831"/>
            <a:ext cx="80467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6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8D95-3C0D-4C1B-8D29-5252AF61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Responsive Movement</a:t>
            </a:r>
            <a:endParaRPr lang="en-GB" u="sng" dirty="0">
              <a:latin typeface="Raleway" panose="020B050303010106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5E204-57E5-43AB-BA4D-71C8B3BD28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52812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Raleway" panose="020B0503030101060003" pitchFamily="34" charset="0"/>
                  </a:rPr>
                  <a:t>Animals are pesky! Theory and practice are never the same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They often get scared by observers and move away from the transect line, causing a dip in detections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latin typeface="Raleway" panose="020B0503030101060003" pitchFamily="34" charset="0"/>
                  </a:rPr>
                  <a:t>, and a surge a short distance from the transect line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A</a:t>
                </a:r>
                <a:r>
                  <a:rPr lang="en-GB" dirty="0">
                    <a:latin typeface="Raleway" panose="020B0503030101060003" pitchFamily="34" charset="0"/>
                  </a:rPr>
                  <a:t>traction happens too – Dolphins often like getting closer to boats to ride the wake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C</a:t>
                </a:r>
                <a:r>
                  <a:rPr lang="en-GB" dirty="0" err="1">
                    <a:latin typeface="Raleway" panose="020B0503030101060003" pitchFamily="34" charset="0"/>
                  </a:rPr>
                  <a:t>auses</a:t>
                </a:r>
                <a:r>
                  <a:rPr lang="en-GB" dirty="0">
                    <a:latin typeface="Raleway" panose="020B0503030101060003" pitchFamily="34" charset="0"/>
                  </a:rPr>
                  <a:t> biases in our estimates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65E204-57E5-43AB-BA4D-71C8B3BD28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52812" cy="4351338"/>
              </a:xfrm>
              <a:blipFill>
                <a:blip r:embed="rId2"/>
                <a:stretch>
                  <a:fillRect l="-1697" t="-3081" r="-2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54F54BA-17B9-4798-9AB6-E697E8842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772" y="1690688"/>
            <a:ext cx="5600988" cy="4375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F82736-2597-4A35-8CC9-12A8DEB8DA8D}"/>
              </a:ext>
            </a:extLst>
          </p:cNvPr>
          <p:cNvSpPr txBox="1"/>
          <p:nvPr/>
        </p:nvSpPr>
        <p:spPr>
          <a:xfrm>
            <a:off x="7680960" y="6176963"/>
            <a:ext cx="347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aleway" panose="020B0503030101060003"/>
              </a:rPr>
              <a:t>Fig 1. </a:t>
            </a:r>
            <a:r>
              <a:rPr lang="en-GB" dirty="0" err="1">
                <a:latin typeface="Raleway" panose="020B0503030101060003"/>
              </a:rPr>
              <a:t>Turnock</a:t>
            </a:r>
            <a:r>
              <a:rPr lang="en-GB" dirty="0">
                <a:latin typeface="Raleway" panose="020B0503030101060003"/>
              </a:rPr>
              <a:t> and Quinn (1991)</a:t>
            </a:r>
          </a:p>
        </p:txBody>
      </p:sp>
    </p:spTree>
    <p:extLst>
      <p:ext uri="{BB962C8B-B14F-4D97-AF65-F5344CB8AC3E}">
        <p14:creationId xmlns:p14="http://schemas.microsoft.com/office/powerpoint/2010/main" val="370703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AEADF-A568-48D1-BA35-16813FC2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2D detection functions</a:t>
            </a:r>
            <a:endParaRPr lang="en-GB" u="sng" dirty="0">
              <a:latin typeface="Raleway" panose="020B050303010106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8E132-678D-42BE-A7B0-F956A5CC2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Raleway" panose="020B0503030101060003" pitchFamily="34" charset="0"/>
                  </a:rPr>
                  <a:t>Other papers already considered the idea: Schweder (1974), Hayes and Buckland (1983), Okamura, et al. (2003, 2006, 2012), Borchers, et al. (2013)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Extension of the Borchers and Cox (2017) method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Forward distances!</a:t>
                </a:r>
              </a:p>
              <a:p>
                <a:pPr lvl="1"/>
                <a:r>
                  <a:rPr lang="en-US" dirty="0">
                    <a:latin typeface="Raleway" panose="020B0503030101060003" pitchFamily="34" charset="0"/>
                  </a:rPr>
                  <a:t>Gives us extra information which translates to time to detection</a:t>
                </a:r>
              </a:p>
              <a:p>
                <a:pPr lvl="1"/>
                <a:r>
                  <a:rPr lang="en-US" dirty="0">
                    <a:latin typeface="Raleway" panose="020B0503030101060003" pitchFamily="34" charset="0"/>
                  </a:rPr>
                  <a:t>Can now consider a hazard of detection given location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Fits a 2D detection function and a perpendicular density</a:t>
                </a:r>
              </a:p>
              <a:p>
                <a:r>
                  <a:rPr lang="en-US" dirty="0">
                    <a:latin typeface="Raleway" panose="020B0503030101060003" pitchFamily="34" charset="0"/>
                  </a:rPr>
                  <a:t>Obtains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latin typeface="Raleway" panose="020B0503030101060003" pitchFamily="34" charset="0"/>
                  </a:rPr>
                  <a:t> estimates – average detection probability</a:t>
                </a:r>
                <a:endParaRPr lang="en-GB" dirty="0">
                  <a:latin typeface="Raleway" panose="020B05030301010600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58E132-678D-42BE-A7B0-F956A5CC2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8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BBE33-D188-4959-9F9B-D3B78E75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Raleway" panose="020B0503030101060003" pitchFamily="34" charset="0"/>
              </a:rPr>
              <a:t>The Detection Functions</a:t>
            </a:r>
            <a:endParaRPr lang="en-GB" u="sng" dirty="0">
              <a:latin typeface="Raleway" panose="020B05030301010600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91433E-DC88-4A83-B72E-C85C92EBF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37" y="1690688"/>
            <a:ext cx="4923353" cy="4828839"/>
          </a:xfrm>
        </p:spPr>
      </p:pic>
      <p:pic>
        <p:nvPicPr>
          <p:cNvPr id="4" name="Picture Placeholder 5" descr="Borchers+Cox 2DLT Biometrics 2016.pdf">
            <a:extLst>
              <a:ext uri="{FF2B5EF4-FFF2-40B4-BE49-F238E27FC236}">
                <a16:creationId xmlns:a16="http://schemas.microsoft.com/office/drawing/2014/main" id="{9D2668C2-926D-48DB-B4CE-0ED2BA5FF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730058"/>
            <a:ext cx="5372077" cy="4492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23530F-5528-4267-9113-51E82B4CE1ED}"/>
              </a:ext>
            </a:extLst>
          </p:cNvPr>
          <p:cNvSpPr txBox="1"/>
          <p:nvPr/>
        </p:nvSpPr>
        <p:spPr>
          <a:xfrm>
            <a:off x="1949741" y="6262053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Raleway" panose="020B0503030101060003"/>
              </a:rPr>
              <a:t>Borchers and Cox (2017)</a:t>
            </a:r>
          </a:p>
        </p:txBody>
      </p:sp>
    </p:spTree>
    <p:extLst>
      <p:ext uri="{BB962C8B-B14F-4D97-AF65-F5344CB8AC3E}">
        <p14:creationId xmlns:p14="http://schemas.microsoft.com/office/powerpoint/2010/main" val="373303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18934</TotalTime>
  <Words>1120</Words>
  <Application>Microsoft Office PowerPoint</Application>
  <PresentationFormat>Widescreen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Raleway</vt:lpstr>
      <vt:lpstr>Wingdings</vt:lpstr>
      <vt:lpstr>Office Theme</vt:lpstr>
      <vt:lpstr>Estimating population sizes;</vt:lpstr>
      <vt:lpstr>Motivation</vt:lpstr>
      <vt:lpstr>Standard Methodologies</vt:lpstr>
      <vt:lpstr>Standard Distance Sampling</vt:lpstr>
      <vt:lpstr>Distance sampling</vt:lpstr>
      <vt:lpstr>Distance sampling - Assumptions</vt:lpstr>
      <vt:lpstr>Responsive Movement</vt:lpstr>
      <vt:lpstr>2D detection functions</vt:lpstr>
      <vt:lpstr>The Detection Functions</vt:lpstr>
      <vt:lpstr>The Perpendicular Densities</vt:lpstr>
      <vt:lpstr>Adding in Abundance estimates</vt:lpstr>
      <vt:lpstr>The Batang Toru Data</vt:lpstr>
      <vt:lpstr>Angles rounded to 0 – The problem:</vt:lpstr>
      <vt:lpstr>Angles rounded to 0 – The Solution:</vt:lpstr>
      <vt:lpstr>Simulation Study</vt:lpstr>
      <vt:lpstr>Covariate Inclusion</vt:lpstr>
      <vt:lpstr>Covariate Inclusion – How we did it</vt:lpstr>
      <vt:lpstr>Jantho Data</vt:lpstr>
      <vt:lpstr>New Perpendicular Density – chnorm.i</vt:lpstr>
      <vt:lpstr>Jantho Results</vt:lpstr>
      <vt:lpstr>Ease of use and User interaction</vt:lpstr>
      <vt:lpstr>Moving Forwards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population sizes;</dc:title>
  <dc:creator>Cal F-J</dc:creator>
  <cp:lastModifiedBy>Cal F-J</cp:lastModifiedBy>
  <cp:revision>5</cp:revision>
  <dcterms:created xsi:type="dcterms:W3CDTF">2017-11-04T09:39:41Z</dcterms:created>
  <dcterms:modified xsi:type="dcterms:W3CDTF">2018-04-16T17:21:12Z</dcterms:modified>
</cp:coreProperties>
</file>